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256" r:id="rId2"/>
    <p:sldId id="352" r:id="rId3"/>
    <p:sldId id="353" r:id="rId4"/>
    <p:sldId id="350" r:id="rId5"/>
    <p:sldId id="394" r:id="rId6"/>
    <p:sldId id="395" r:id="rId7"/>
    <p:sldId id="291" r:id="rId8"/>
    <p:sldId id="275" r:id="rId9"/>
    <p:sldId id="261" r:id="rId10"/>
    <p:sldId id="297" r:id="rId11"/>
    <p:sldId id="398" r:id="rId12"/>
    <p:sldId id="396" r:id="rId13"/>
    <p:sldId id="397" r:id="rId14"/>
    <p:sldId id="402" r:id="rId15"/>
    <p:sldId id="401" r:id="rId16"/>
    <p:sldId id="405" r:id="rId17"/>
    <p:sldId id="270" r:id="rId18"/>
    <p:sldId id="1859" r:id="rId19"/>
    <p:sldId id="318" r:id="rId20"/>
    <p:sldId id="399" r:id="rId21"/>
    <p:sldId id="319" r:id="rId22"/>
    <p:sldId id="1847" r:id="rId23"/>
    <p:sldId id="1860" r:id="rId24"/>
    <p:sldId id="1861" r:id="rId25"/>
    <p:sldId id="400" r:id="rId26"/>
    <p:sldId id="321" r:id="rId27"/>
    <p:sldId id="345" r:id="rId28"/>
    <p:sldId id="346" r:id="rId29"/>
    <p:sldId id="347" r:id="rId30"/>
    <p:sldId id="293" r:id="rId31"/>
    <p:sldId id="404" r:id="rId32"/>
    <p:sldId id="304" r:id="rId33"/>
    <p:sldId id="305" r:id="rId34"/>
    <p:sldId id="351" r:id="rId35"/>
    <p:sldId id="295" r:id="rId36"/>
    <p:sldId id="296" r:id="rId37"/>
    <p:sldId id="307" r:id="rId38"/>
    <p:sldId id="308" r:id="rId39"/>
    <p:sldId id="301" r:id="rId40"/>
    <p:sldId id="315" r:id="rId41"/>
    <p:sldId id="302" r:id="rId42"/>
    <p:sldId id="306" r:id="rId43"/>
    <p:sldId id="303" r:id="rId44"/>
    <p:sldId id="310"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5638"/>
    <p:restoredTop sz="83622"/>
  </p:normalViewPr>
  <p:slideViewPr>
    <p:cSldViewPr snapToGrid="0" snapToObjects="1" showGuides="1">
      <p:cViewPr varScale="1">
        <p:scale>
          <a:sx n="89" d="100"/>
          <a:sy n="89" d="100"/>
        </p:scale>
        <p:origin x="184" y="592"/>
      </p:cViewPr>
      <p:guideLst>
        <p:guide orient="horz" pos="2112"/>
        <p:guide pos="3840"/>
      </p:guideLst>
    </p:cSldViewPr>
  </p:slideViewPr>
  <p:notesTextViewPr>
    <p:cViewPr>
      <p:scale>
        <a:sx n="20" d="100"/>
        <a:sy n="2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3.jpeg>
</file>

<file path=ppt/media/image14.png>
</file>

<file path=ppt/media/image15.jpeg>
</file>

<file path=ppt/media/image17.png>
</file>

<file path=ppt/media/image19.png>
</file>

<file path=ppt/media/image2.jpeg>
</file>

<file path=ppt/media/image3.png>
</file>

<file path=ppt/media/image5.png>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570B0E-D35D-9042-B474-1932228F602D}" type="datetimeFigureOut">
              <a:rPr lang="en-US" smtClean="0"/>
              <a:t>4/2/24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ACE3BE-21B5-EB45-9686-F8DD82FD2CAD}" type="slidenum">
              <a:rPr lang="en-US" smtClean="0"/>
              <a:t>‹#›</a:t>
            </a:fld>
            <a:endParaRPr lang="en-US"/>
          </a:p>
        </p:txBody>
      </p:sp>
    </p:spTree>
    <p:extLst>
      <p:ext uri="{BB962C8B-B14F-4D97-AF65-F5344CB8AC3E}">
        <p14:creationId xmlns:p14="http://schemas.microsoft.com/office/powerpoint/2010/main" val="421785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ACE3BE-21B5-EB45-9686-F8DD82FD2CAD}" type="slidenum">
              <a:rPr lang="en-US" smtClean="0"/>
              <a:t>1</a:t>
            </a:fld>
            <a:endParaRPr lang="en-US"/>
          </a:p>
        </p:txBody>
      </p:sp>
    </p:spTree>
    <p:extLst>
      <p:ext uri="{BB962C8B-B14F-4D97-AF65-F5344CB8AC3E}">
        <p14:creationId xmlns:p14="http://schemas.microsoft.com/office/powerpoint/2010/main" val="3124812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067A3D2A-7C8D-8843-9E9F-29F0A3CC52B9}"/>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DC5750F6-7415-454D-BCBF-150983D291B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56378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067A3D2A-7C8D-8843-9E9F-29F0A3CC52B9}"/>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DC5750F6-7415-454D-BCBF-150983D291B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6563917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067A3D2A-7C8D-8843-9E9F-29F0A3CC52B9}"/>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DC5750F6-7415-454D-BCBF-150983D291B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Times New Roman" panose="02020603050405020304" pitchFamily="18" charset="0"/>
              </a:rPr>
              <a:t>Semantic role labeling</a:t>
            </a:r>
          </a:p>
        </p:txBody>
      </p:sp>
    </p:spTree>
    <p:extLst>
      <p:ext uri="{BB962C8B-B14F-4D97-AF65-F5344CB8AC3E}">
        <p14:creationId xmlns:p14="http://schemas.microsoft.com/office/powerpoint/2010/main" val="36515032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067A3D2A-7C8D-8843-9E9F-29F0A3CC52B9}"/>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DC5750F6-7415-454D-BCBF-150983D291B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extLst>
      <p:ext uri="{BB962C8B-B14F-4D97-AF65-F5344CB8AC3E}">
        <p14:creationId xmlns:p14="http://schemas.microsoft.com/office/powerpoint/2010/main" val="35931058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ACE3BE-21B5-EB45-9686-F8DD82FD2CAD}" type="slidenum">
              <a:rPr lang="en-US" smtClean="0"/>
              <a:t>30</a:t>
            </a:fld>
            <a:endParaRPr lang="en-US"/>
          </a:p>
        </p:txBody>
      </p:sp>
    </p:spTree>
    <p:extLst>
      <p:ext uri="{BB962C8B-B14F-4D97-AF65-F5344CB8AC3E}">
        <p14:creationId xmlns:p14="http://schemas.microsoft.com/office/powerpoint/2010/main" val="32182917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ACE3BE-21B5-EB45-9686-F8DD82FD2CAD}" type="slidenum">
              <a:rPr lang="en-US" smtClean="0"/>
              <a:t>34</a:t>
            </a:fld>
            <a:endParaRPr lang="en-US"/>
          </a:p>
        </p:txBody>
      </p:sp>
    </p:spTree>
    <p:extLst>
      <p:ext uri="{BB962C8B-B14F-4D97-AF65-F5344CB8AC3E}">
        <p14:creationId xmlns:p14="http://schemas.microsoft.com/office/powerpoint/2010/main" val="37970509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ACE3BE-21B5-EB45-9686-F8DD82FD2CAD}" type="slidenum">
              <a:rPr lang="en-US" smtClean="0"/>
              <a:t>35</a:t>
            </a:fld>
            <a:endParaRPr lang="en-US"/>
          </a:p>
        </p:txBody>
      </p:sp>
    </p:spTree>
    <p:extLst>
      <p:ext uri="{BB962C8B-B14F-4D97-AF65-F5344CB8AC3E}">
        <p14:creationId xmlns:p14="http://schemas.microsoft.com/office/powerpoint/2010/main" val="35922896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ACE3BE-21B5-EB45-9686-F8DD82FD2CAD}" type="slidenum">
              <a:rPr lang="en-US" smtClean="0"/>
              <a:t>42</a:t>
            </a:fld>
            <a:endParaRPr lang="en-US"/>
          </a:p>
        </p:txBody>
      </p:sp>
    </p:spTree>
    <p:extLst>
      <p:ext uri="{BB962C8B-B14F-4D97-AF65-F5344CB8AC3E}">
        <p14:creationId xmlns:p14="http://schemas.microsoft.com/office/powerpoint/2010/main" val="1328989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ACE3BE-21B5-EB45-9686-F8DD82FD2CAD}" type="slidenum">
              <a:rPr lang="en-US" smtClean="0"/>
              <a:t>43</a:t>
            </a:fld>
            <a:endParaRPr lang="en-US"/>
          </a:p>
        </p:txBody>
      </p:sp>
    </p:spTree>
    <p:extLst>
      <p:ext uri="{BB962C8B-B14F-4D97-AF65-F5344CB8AC3E}">
        <p14:creationId xmlns:p14="http://schemas.microsoft.com/office/powerpoint/2010/main" val="9251541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ACE3BE-21B5-EB45-9686-F8DD82FD2CAD}" type="slidenum">
              <a:rPr lang="en-US" smtClean="0"/>
              <a:t>44</a:t>
            </a:fld>
            <a:endParaRPr lang="en-US"/>
          </a:p>
        </p:txBody>
      </p:sp>
    </p:spTree>
    <p:extLst>
      <p:ext uri="{BB962C8B-B14F-4D97-AF65-F5344CB8AC3E}">
        <p14:creationId xmlns:p14="http://schemas.microsoft.com/office/powerpoint/2010/main" val="95823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CA99D1-313B-447B-B1F7-051EC4AE5B8B}" type="slidenum">
              <a:rPr lang="en-US" smtClean="0"/>
              <a:t>2</a:t>
            </a:fld>
            <a:endParaRPr lang="en-US"/>
          </a:p>
        </p:txBody>
      </p:sp>
    </p:spTree>
    <p:extLst>
      <p:ext uri="{BB962C8B-B14F-4D97-AF65-F5344CB8AC3E}">
        <p14:creationId xmlns:p14="http://schemas.microsoft.com/office/powerpoint/2010/main" val="14347068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many are under who have taken my cs162?</a:t>
            </a:r>
          </a:p>
        </p:txBody>
      </p:sp>
      <p:sp>
        <p:nvSpPr>
          <p:cNvPr id="4" name="Slide Number Placeholder 3"/>
          <p:cNvSpPr>
            <a:spLocks noGrp="1"/>
          </p:cNvSpPr>
          <p:nvPr>
            <p:ph type="sldNum" sz="quarter" idx="5"/>
          </p:nvPr>
        </p:nvSpPr>
        <p:spPr/>
        <p:txBody>
          <a:bodyPr/>
          <a:lstStyle/>
          <a:p>
            <a:fld id="{EFACE3BE-21B5-EB45-9686-F8DD82FD2CAD}" type="slidenum">
              <a:rPr lang="en-US" smtClean="0"/>
              <a:t>4</a:t>
            </a:fld>
            <a:endParaRPr lang="en-US"/>
          </a:p>
        </p:txBody>
      </p:sp>
    </p:spTree>
    <p:extLst>
      <p:ext uri="{BB962C8B-B14F-4D97-AF65-F5344CB8AC3E}">
        <p14:creationId xmlns:p14="http://schemas.microsoft.com/office/powerpoint/2010/main" val="27035261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ACE3BE-21B5-EB45-9686-F8DD82FD2CAD}" type="slidenum">
              <a:rPr lang="en-US" smtClean="0"/>
              <a:t>6</a:t>
            </a:fld>
            <a:endParaRPr lang="en-US"/>
          </a:p>
        </p:txBody>
      </p:sp>
    </p:spTree>
    <p:extLst>
      <p:ext uri="{BB962C8B-B14F-4D97-AF65-F5344CB8AC3E}">
        <p14:creationId xmlns:p14="http://schemas.microsoft.com/office/powerpoint/2010/main" val="2589872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ACE3BE-21B5-EB45-9686-F8DD82FD2CAD}" type="slidenum">
              <a:rPr lang="en-US" smtClean="0"/>
              <a:t>17</a:t>
            </a:fld>
            <a:endParaRPr lang="en-US"/>
          </a:p>
        </p:txBody>
      </p:sp>
    </p:spTree>
    <p:extLst>
      <p:ext uri="{BB962C8B-B14F-4D97-AF65-F5344CB8AC3E}">
        <p14:creationId xmlns:p14="http://schemas.microsoft.com/office/powerpoint/2010/main" val="3615025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ACE3BE-21B5-EB45-9686-F8DD82FD2CAD}" type="slidenum">
              <a:rPr lang="en-US" smtClean="0"/>
              <a:t>18</a:t>
            </a:fld>
            <a:endParaRPr lang="en-US"/>
          </a:p>
        </p:txBody>
      </p:sp>
    </p:spTree>
    <p:extLst>
      <p:ext uri="{BB962C8B-B14F-4D97-AF65-F5344CB8AC3E}">
        <p14:creationId xmlns:p14="http://schemas.microsoft.com/office/powerpoint/2010/main" val="2456546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734E5178-8BBD-AB43-8996-67286ACFD32B}"/>
              </a:ext>
            </a:extLst>
          </p:cNvPr>
          <p:cNvSpPr>
            <a:spLocks noGrp="1" noRot="1" noChangeAspect="1" noChangeArrowheads="1" noTextEdit="1"/>
          </p:cNvSpPr>
          <p:nvPr>
            <p:ph type="sldImg"/>
          </p:nvPr>
        </p:nvSpPr>
        <p:spPr>
          <a:ln/>
        </p:spPr>
      </p:sp>
      <p:sp>
        <p:nvSpPr>
          <p:cNvPr id="12291" name="Rectangle 3">
            <a:extLst>
              <a:ext uri="{FF2B5EF4-FFF2-40B4-BE49-F238E27FC236}">
                <a16:creationId xmlns:a16="http://schemas.microsoft.com/office/drawing/2014/main" id="{CC5A4893-906D-CC4A-AAEF-DCFE44122AC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794986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a:extLst>
              <a:ext uri="{FF2B5EF4-FFF2-40B4-BE49-F238E27FC236}">
                <a16:creationId xmlns:a16="http://schemas.microsoft.com/office/drawing/2014/main" id="{F7FF03C5-47E7-FD48-BDF9-75C5C9D6CA0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a:spcBef>
                <a:spcPct val="30000"/>
              </a:spcBef>
              <a:defRPr kumimoji="1" sz="1200">
                <a:solidFill>
                  <a:schemeClr val="tx1"/>
                </a:solidFill>
                <a:latin typeface="Times New Roman" panose="02020603050405020304" pitchFamily="18" charset="0"/>
              </a:defRPr>
            </a:lvl1pPr>
            <a:lvl2pPr marL="742950" indent="-285750" defTabSz="965200">
              <a:spcBef>
                <a:spcPct val="30000"/>
              </a:spcBef>
              <a:defRPr kumimoji="1" sz="1200">
                <a:solidFill>
                  <a:schemeClr val="tx1"/>
                </a:solidFill>
                <a:latin typeface="Times New Roman" panose="02020603050405020304" pitchFamily="18" charset="0"/>
              </a:defRPr>
            </a:lvl2pPr>
            <a:lvl3pPr marL="1143000" indent="-228600" defTabSz="965200">
              <a:spcBef>
                <a:spcPct val="30000"/>
              </a:spcBef>
              <a:defRPr kumimoji="1" sz="1200">
                <a:solidFill>
                  <a:schemeClr val="tx1"/>
                </a:solidFill>
                <a:latin typeface="Times New Roman" panose="02020603050405020304" pitchFamily="18" charset="0"/>
              </a:defRPr>
            </a:lvl3pPr>
            <a:lvl4pPr marL="1600200" indent="-228600" defTabSz="965200">
              <a:spcBef>
                <a:spcPct val="30000"/>
              </a:spcBef>
              <a:defRPr kumimoji="1" sz="1200">
                <a:solidFill>
                  <a:schemeClr val="tx1"/>
                </a:solidFill>
                <a:latin typeface="Times New Roman" panose="02020603050405020304" pitchFamily="18" charset="0"/>
              </a:defRPr>
            </a:lvl4pPr>
            <a:lvl5pPr marL="2057400" indent="-228600" defTabSz="965200">
              <a:spcBef>
                <a:spcPct val="30000"/>
              </a:spcBef>
              <a:defRPr kumimoji="1" sz="1200">
                <a:solidFill>
                  <a:schemeClr val="tx1"/>
                </a:solidFill>
                <a:latin typeface="Times New Roman" panose="02020603050405020304" pitchFamily="18" charset="0"/>
              </a:defRPr>
            </a:lvl5pPr>
            <a:lvl6pPr marL="2514600" indent="-228600" defTabSz="9652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defTabSz="9652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defTabSz="9652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defTabSz="9652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F795C07-DAAE-0E47-8939-7B451D479C34}" type="slidenum">
              <a:rPr kumimoji="0" lang="en-US" altLang="en-US" sz="1300"/>
              <a:pPr>
                <a:spcBef>
                  <a:spcPct val="0"/>
                </a:spcBef>
              </a:pPr>
              <a:t>21</a:t>
            </a:fld>
            <a:endParaRPr kumimoji="0" lang="en-US" altLang="en-US" sz="1300"/>
          </a:p>
        </p:txBody>
      </p:sp>
      <p:sp>
        <p:nvSpPr>
          <p:cNvPr id="14339" name="Rectangle 2">
            <a:extLst>
              <a:ext uri="{FF2B5EF4-FFF2-40B4-BE49-F238E27FC236}">
                <a16:creationId xmlns:a16="http://schemas.microsoft.com/office/drawing/2014/main" id="{BF40503E-078D-4242-A6AA-0A60F1478FB8}"/>
              </a:ext>
            </a:extLst>
          </p:cNvPr>
          <p:cNvSpPr>
            <a:spLocks noGrp="1" noRot="1" noChangeAspect="1" noChangeArrowheads="1" noTextEdit="1"/>
          </p:cNvSpPr>
          <p:nvPr>
            <p:ph type="sldImg"/>
          </p:nvPr>
        </p:nvSpPr>
        <p:spPr>
          <a:ln/>
        </p:spPr>
      </p:sp>
      <p:sp>
        <p:nvSpPr>
          <p:cNvPr id="14340" name="Rectangle 3">
            <a:extLst>
              <a:ext uri="{FF2B5EF4-FFF2-40B4-BE49-F238E27FC236}">
                <a16:creationId xmlns:a16="http://schemas.microsoft.com/office/drawing/2014/main" id="{141E0C09-125B-964A-B89E-7244FCCD79C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867368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Unlike part-of-speech tagging, where there is no segmentation problem since each word gets one tag, the task of named entity recognition is to find and label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spans </a:t>
            </a:r>
            <a:r>
              <a:rPr lang="en-US" sz="1200" kern="1200" dirty="0">
                <a:solidFill>
                  <a:schemeClr val="tx1"/>
                </a:solidFill>
                <a:effectLst/>
                <a:latin typeface="+mn-lt"/>
                <a:ea typeface="+mn-ea"/>
                <a:cs typeface="+mn-cs"/>
              </a:rPr>
              <a:t>of text, and is difficult partly because of the ambiguity of segmentation; we need to decide what’s an entity and what isn’t, and where the boundaries are.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Indeed, most words in a text will not be named entities.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Another difficulty is caused by type ambiguity the name Washington can refer to the educator Booker T Washington, the sports team, the location, or the geo-political entity.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3403975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72B7EDA-036F-1F44-82C7-B40FE6229DF3}" type="datetimeFigureOut">
              <a:rPr lang="en-US" smtClean="0"/>
              <a:t>4/2/24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136891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2B7EDA-036F-1F44-82C7-B40FE6229DF3}" type="datetimeFigureOut">
              <a:rPr lang="en-US" smtClean="0"/>
              <a:t>4/2/24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1158228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2B7EDA-036F-1F44-82C7-B40FE6229DF3}" type="datetimeFigureOut">
              <a:rPr lang="en-US" smtClean="0"/>
              <a:t>4/2/24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1552807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2B7EDA-036F-1F44-82C7-B40FE6229DF3}" type="datetimeFigureOut">
              <a:rPr lang="en-US" smtClean="0"/>
              <a:t>4/2/24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1384464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72B7EDA-036F-1F44-82C7-B40FE6229DF3}" type="datetimeFigureOut">
              <a:rPr lang="en-US" smtClean="0"/>
              <a:t>4/2/24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714679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72B7EDA-036F-1F44-82C7-B40FE6229DF3}" type="datetimeFigureOut">
              <a:rPr lang="en-US" smtClean="0"/>
              <a:t>4/2/24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737226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72B7EDA-036F-1F44-82C7-B40FE6229DF3}" type="datetimeFigureOut">
              <a:rPr lang="en-US" smtClean="0"/>
              <a:t>4/2/24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1729399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72B7EDA-036F-1F44-82C7-B40FE6229DF3}" type="datetimeFigureOut">
              <a:rPr lang="en-US" smtClean="0"/>
              <a:t>4/2/24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1965532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2B7EDA-036F-1F44-82C7-B40FE6229DF3}" type="datetimeFigureOut">
              <a:rPr lang="en-US" smtClean="0"/>
              <a:t>4/2/24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2119555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2B7EDA-036F-1F44-82C7-B40FE6229DF3}" type="datetimeFigureOut">
              <a:rPr lang="en-US" smtClean="0"/>
              <a:t>4/2/24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9054595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2B7EDA-036F-1F44-82C7-B40FE6229DF3}" type="datetimeFigureOut">
              <a:rPr lang="en-US" smtClean="0"/>
              <a:t>4/2/24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73EC36-CE96-B04F-B43E-A9C5C627468A}" type="slidenum">
              <a:rPr lang="en-US" smtClean="0"/>
              <a:t>‹#›</a:t>
            </a:fld>
            <a:endParaRPr lang="en-US"/>
          </a:p>
        </p:txBody>
      </p:sp>
    </p:spTree>
    <p:extLst>
      <p:ext uri="{BB962C8B-B14F-4D97-AF65-F5344CB8AC3E}">
        <p14:creationId xmlns:p14="http://schemas.microsoft.com/office/powerpoint/2010/main" val="989416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2B7EDA-036F-1F44-82C7-B40FE6229DF3}" type="datetimeFigureOut">
              <a:rPr lang="en-US" smtClean="0"/>
              <a:t>4/2/24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73EC36-CE96-B04F-B43E-A9C5C627468A}" type="slidenum">
              <a:rPr lang="en-US" smtClean="0"/>
              <a:t>‹#›</a:t>
            </a:fld>
            <a:endParaRPr lang="en-US"/>
          </a:p>
        </p:txBody>
      </p:sp>
      <p:pic>
        <p:nvPicPr>
          <p:cNvPr id="1026" name="Picture 2">
            <a:extLst>
              <a:ext uri="{FF2B5EF4-FFF2-40B4-BE49-F238E27FC236}">
                <a16:creationId xmlns:a16="http://schemas.microsoft.com/office/drawing/2014/main" id="{39F1030C-2645-DE49-8479-B1A17A24568B}"/>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3106615" cy="65097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CF9C0A7-DE30-CD44-878D-F92BAFC4B767}"/>
              </a:ext>
            </a:extLst>
          </p:cNvPr>
          <p:cNvSpPr txBox="1"/>
          <p:nvPr userDrawn="1"/>
        </p:nvSpPr>
        <p:spPr>
          <a:xfrm>
            <a:off x="11922369" y="82062"/>
            <a:ext cx="237566" cy="369332"/>
          </a:xfrm>
          <a:prstGeom prst="rect">
            <a:avLst/>
          </a:prstGeom>
          <a:noFill/>
        </p:spPr>
        <p:txBody>
          <a:bodyPr wrap="none" rtlCol="0">
            <a:spAutoFit/>
          </a:bodyPr>
          <a:lstStyle/>
          <a:p>
            <a:r>
              <a:rPr lang="en-US" dirty="0"/>
              <a:t> </a:t>
            </a:r>
          </a:p>
        </p:txBody>
      </p:sp>
      <p:pic>
        <p:nvPicPr>
          <p:cNvPr id="15" name="Picture 4">
            <a:extLst>
              <a:ext uri="{FF2B5EF4-FFF2-40B4-BE49-F238E27FC236}">
                <a16:creationId xmlns:a16="http://schemas.microsoft.com/office/drawing/2014/main" id="{B6F03644-DA64-5043-8688-BF6748012097}"/>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0386646" y="1"/>
            <a:ext cx="1805354" cy="8034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5976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npeng.ne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violetpeng.github.io/.html"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hyperlink" Target="https://www.youtube.com/watch?v=Puhs2LuO3Zc"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chat.openai.com/"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vnpeng.net/cs263_sp24.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ucla.zoom.us/my/pluslab" TargetMode="External"/><Relationship Id="rId7" Type="http://schemas.openxmlformats.org/officeDocument/2006/relationships/hyperlink" Target="mailto:rwadhawan7@g.ucla.edu" TargetMode="External"/><Relationship Id="rId2" Type="http://schemas.openxmlformats.org/officeDocument/2006/relationships/hyperlink" Target="mailto:violetpeng@cs.ucla.edu" TargetMode="External"/><Relationship Id="rId1" Type="http://schemas.openxmlformats.org/officeDocument/2006/relationships/slideLayout" Target="../slideLayouts/slideLayout2.xml"/><Relationship Id="rId6" Type="http://schemas.openxmlformats.org/officeDocument/2006/relationships/hyperlink" Target="mailto:elaine1wan@g.ucla.edu" TargetMode="External"/><Relationship Id="rId5" Type="http://schemas.openxmlformats.org/officeDocument/2006/relationships/hyperlink" Target="mailto:ponienkung@cs.ucla.edu" TargetMode="External"/><Relationship Id="rId4" Type="http://schemas.openxmlformats.org/officeDocument/2006/relationships/hyperlink" Target="mailto:cchance@cs.ucla.edu"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piazza.com/ucla/winter2024/cs162"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eb.stanford.edu/~jurafsky/slp3/" TargetMode="External"/><Relationship Id="rId2" Type="http://schemas.openxmlformats.org/officeDocument/2006/relationships/hyperlink" Target="https://vnpeng.net/cs263_spring24.html" TargetMode="External"/><Relationship Id="rId1" Type="http://schemas.openxmlformats.org/officeDocument/2006/relationships/slideLayout" Target="../slideLayouts/slideLayout2.xml"/><Relationship Id="rId5" Type="http://schemas.openxmlformats.org/officeDocument/2006/relationships/hyperlink" Target="https://tinyurl.com/3jfn8vpk" TargetMode="External"/><Relationship Id="rId4" Type="http://schemas.openxmlformats.org/officeDocument/2006/relationships/hyperlink" Target="https://cseweb.ucsd.edu/~nnakashole/teaching/eisenstein-nov18.pdf"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37062"/>
            <a:ext cx="9144000" cy="1467504"/>
          </a:xfrm>
        </p:spPr>
        <p:txBody>
          <a:bodyPr>
            <a:normAutofit/>
          </a:bodyPr>
          <a:lstStyle/>
          <a:p>
            <a:r>
              <a:rPr lang="en-US" dirty="0"/>
              <a:t>Introduction to NLP</a:t>
            </a:r>
          </a:p>
        </p:txBody>
      </p:sp>
      <p:sp>
        <p:nvSpPr>
          <p:cNvPr id="3" name="Subtitle 2"/>
          <p:cNvSpPr>
            <a:spLocks noGrp="1"/>
          </p:cNvSpPr>
          <p:nvPr>
            <p:ph type="subTitle" idx="1"/>
          </p:nvPr>
        </p:nvSpPr>
        <p:spPr>
          <a:xfrm>
            <a:off x="1524000" y="3246264"/>
            <a:ext cx="9144000" cy="1467503"/>
          </a:xfrm>
        </p:spPr>
        <p:txBody>
          <a:bodyPr>
            <a:normAutofit/>
          </a:bodyPr>
          <a:lstStyle/>
          <a:p>
            <a:r>
              <a:rPr lang="en-US" dirty="0"/>
              <a:t>CS 263: Natural Language Processing</a:t>
            </a:r>
          </a:p>
          <a:p>
            <a:r>
              <a:rPr lang="en-US" dirty="0"/>
              <a:t>Nanyun (Violet) Peng</a:t>
            </a:r>
          </a:p>
          <a:p>
            <a:r>
              <a:rPr lang="en-US" dirty="0"/>
              <a:t>Course website: </a:t>
            </a:r>
            <a:r>
              <a:rPr lang="en-US" dirty="0">
                <a:hlinkClick r:id="rId3"/>
              </a:rPr>
              <a:t>https://vnpeng.net/</a:t>
            </a:r>
            <a:r>
              <a:rPr lang="en-US" dirty="0">
                <a:hlinkClick r:id="rId4"/>
              </a:rPr>
              <a:t>cs263_sp24.html</a:t>
            </a:r>
            <a:endParaRPr lang="en-US" dirty="0"/>
          </a:p>
        </p:txBody>
      </p:sp>
      <p:sp>
        <p:nvSpPr>
          <p:cNvPr id="5" name="Text Box 4">
            <a:extLst>
              <a:ext uri="{FF2B5EF4-FFF2-40B4-BE49-F238E27FC236}">
                <a16:creationId xmlns:a16="http://schemas.microsoft.com/office/drawing/2014/main" id="{67D4E0D1-437A-D54B-8016-8E73C6872022}"/>
              </a:ext>
            </a:extLst>
          </p:cNvPr>
          <p:cNvSpPr txBox="1">
            <a:spLocks noChangeArrowheads="1"/>
          </p:cNvSpPr>
          <p:nvPr/>
        </p:nvSpPr>
        <p:spPr bwMode="auto">
          <a:xfrm>
            <a:off x="9351963" y="4600028"/>
            <a:ext cx="2417671"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square">
            <a:spAutoFit/>
          </a:bodyPr>
          <a:lstStyle>
            <a:lvl1pPr>
              <a:spcBef>
                <a:spcPct val="20000"/>
              </a:spcBef>
              <a:buClr>
                <a:schemeClr val="tx2"/>
              </a:buClr>
              <a:buChar char="•"/>
              <a:defRPr sz="3200">
                <a:solidFill>
                  <a:schemeClr val="tx1"/>
                </a:solidFill>
                <a:latin typeface="Times New Roman" panose="02020603050405020304" pitchFamily="18" charset="0"/>
              </a:defRPr>
            </a:lvl1pPr>
            <a:lvl2pPr marL="742950" indent="-285750">
              <a:spcBef>
                <a:spcPct val="20000"/>
              </a:spcBef>
              <a:buClr>
                <a:schemeClr val="tx2"/>
              </a:buClr>
              <a:buChar char="–"/>
              <a:defRPr sz="2800">
                <a:solidFill>
                  <a:schemeClr val="tx1"/>
                </a:solidFill>
                <a:latin typeface="Times New Roman" panose="02020603050405020304" pitchFamily="18" charset="0"/>
              </a:defRPr>
            </a:lvl2pPr>
            <a:lvl3pPr marL="1143000" indent="-228600">
              <a:spcBef>
                <a:spcPct val="20000"/>
              </a:spcBef>
              <a:buClr>
                <a:schemeClr val="tx2"/>
              </a:buClr>
              <a:buChar char="•"/>
              <a:defRPr sz="2400">
                <a:solidFill>
                  <a:schemeClr val="tx1"/>
                </a:solidFill>
                <a:latin typeface="Times New Roman" panose="02020603050405020304" pitchFamily="18" charset="0"/>
              </a:defRPr>
            </a:lvl3pPr>
            <a:lvl4pPr marL="1600200" indent="-228600">
              <a:spcBef>
                <a:spcPct val="20000"/>
              </a:spcBef>
              <a:buClr>
                <a:schemeClr val="tx2"/>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eaLnBrk="1" hangingPunct="1">
              <a:spcBef>
                <a:spcPct val="0"/>
              </a:spcBef>
              <a:buClrTx/>
              <a:buFontTx/>
              <a:buNone/>
            </a:pPr>
            <a:r>
              <a:rPr lang="en-US" altLang="en-US" sz="2400" dirty="0">
                <a:solidFill>
                  <a:schemeClr val="accent4"/>
                </a:solidFill>
              </a:rPr>
              <a:t>syllabus, </a:t>
            </a:r>
          </a:p>
          <a:p>
            <a:pPr eaLnBrk="1" hangingPunct="1">
              <a:spcBef>
                <a:spcPct val="0"/>
              </a:spcBef>
              <a:buClrTx/>
              <a:buFontTx/>
              <a:buNone/>
            </a:pPr>
            <a:r>
              <a:rPr lang="en-US" altLang="en-US" sz="2400" dirty="0">
                <a:solidFill>
                  <a:schemeClr val="accent4"/>
                </a:solidFill>
              </a:rPr>
              <a:t>announcements,</a:t>
            </a:r>
          </a:p>
          <a:p>
            <a:pPr eaLnBrk="1" hangingPunct="1">
              <a:spcBef>
                <a:spcPct val="0"/>
              </a:spcBef>
              <a:buClrTx/>
              <a:buFontTx/>
              <a:buNone/>
            </a:pPr>
            <a:r>
              <a:rPr lang="en-US" altLang="en-US" sz="2400" dirty="0">
                <a:solidFill>
                  <a:schemeClr val="accent4"/>
                </a:solidFill>
              </a:rPr>
              <a:t>slides, </a:t>
            </a:r>
          </a:p>
          <a:p>
            <a:pPr eaLnBrk="1" hangingPunct="1">
              <a:spcBef>
                <a:spcPct val="0"/>
              </a:spcBef>
              <a:buClrTx/>
              <a:buFontTx/>
              <a:buNone/>
            </a:pPr>
            <a:r>
              <a:rPr lang="en-US" altLang="en-US" sz="2400" dirty="0">
                <a:solidFill>
                  <a:schemeClr val="accent4"/>
                </a:solidFill>
              </a:rPr>
              <a:t>homework</a:t>
            </a:r>
          </a:p>
        </p:txBody>
      </p:sp>
      <p:sp>
        <p:nvSpPr>
          <p:cNvPr id="6" name="Line 6">
            <a:extLst>
              <a:ext uri="{FF2B5EF4-FFF2-40B4-BE49-F238E27FC236}">
                <a16:creationId xmlns:a16="http://schemas.microsoft.com/office/drawing/2014/main" id="{0A4FE754-7BC0-F140-83A8-74F5C33C5CA2}"/>
              </a:ext>
            </a:extLst>
          </p:cNvPr>
          <p:cNvSpPr>
            <a:spLocks noChangeShapeType="1"/>
          </p:cNvSpPr>
          <p:nvPr/>
        </p:nvSpPr>
        <p:spPr bwMode="auto">
          <a:xfrm flipH="1" flipV="1">
            <a:off x="8839200" y="4663526"/>
            <a:ext cx="512763" cy="650876"/>
          </a:xfrm>
          <a:prstGeom prst="line">
            <a:avLst/>
          </a:prstGeom>
          <a:noFill/>
          <a:ln w="28575">
            <a:solidFill>
              <a:schemeClr val="accent4"/>
            </a:solidFill>
            <a:round/>
            <a:headEnd type="none" w="sm" len="sm"/>
            <a:tailEnd type="triangle" w="med" len="med"/>
          </a:ln>
          <a:extLst>
            <a:ext uri="{909E8E84-426E-40DD-AFC4-6F175D3DCCD1}">
              <a14:hiddenFill xmlns:a14="http://schemas.microsoft.com/office/drawing/2010/main">
                <a:noFill/>
              </a14:hiddenFill>
            </a:ext>
          </a:extLst>
        </p:spPr>
        <p:txBody>
          <a:bodyPr wrap="none"/>
          <a:lstStyle/>
          <a:p>
            <a:endParaRPr lang="en-US" dirty="0">
              <a:solidFill>
                <a:schemeClr val="accent4"/>
              </a:solidFill>
            </a:endParaRPr>
          </a:p>
        </p:txBody>
      </p:sp>
      <p:sp>
        <p:nvSpPr>
          <p:cNvPr id="8" name="Slide Number Placeholder 4">
            <a:extLst>
              <a:ext uri="{FF2B5EF4-FFF2-40B4-BE49-F238E27FC236}">
                <a16:creationId xmlns:a16="http://schemas.microsoft.com/office/drawing/2014/main" id="{DF48AF1C-F977-9A47-A398-AAE22663BA7C}"/>
              </a:ext>
            </a:extLst>
          </p:cNvPr>
          <p:cNvSpPr txBox="1">
            <a:spLocks/>
          </p:cNvSpPr>
          <p:nvPr/>
        </p:nvSpPr>
        <p:spPr>
          <a:xfrm>
            <a:off x="4038600" y="6368225"/>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1</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1821702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Machine translation</a:t>
            </a:r>
          </a:p>
        </p:txBody>
      </p:sp>
      <p:sp>
        <p:nvSpPr>
          <p:cNvPr id="3" name="Content Placeholder 2"/>
          <p:cNvSpPr>
            <a:spLocks noGrp="1"/>
          </p:cNvSpPr>
          <p:nvPr>
            <p:ph idx="1"/>
          </p:nvPr>
        </p:nvSpPr>
        <p:spPr/>
        <p:txBody>
          <a:bodyPr/>
          <a:lstStyle/>
          <a:p>
            <a:endParaRPr lang="en-US" dirty="0"/>
          </a:p>
        </p:txBody>
      </p:sp>
      <p:pic>
        <p:nvPicPr>
          <p:cNvPr id="9220" name="Picture 4" descr="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813" y="1689905"/>
            <a:ext cx="7522564" cy="446782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2440030" y="6167747"/>
            <a:ext cx="3177793" cy="276999"/>
          </a:xfrm>
          <a:prstGeom prst="rect">
            <a:avLst/>
          </a:prstGeom>
          <a:noFill/>
        </p:spPr>
        <p:txBody>
          <a:bodyPr wrap="none" rtlCol="0">
            <a:spAutoFit/>
          </a:bodyPr>
          <a:lstStyle/>
          <a:p>
            <a:r>
              <a:rPr lang="en-US" sz="1200" dirty="0"/>
              <a:t>Facebook translation, image credit: Meedan.org</a:t>
            </a:r>
          </a:p>
        </p:txBody>
      </p:sp>
      <p:sp>
        <p:nvSpPr>
          <p:cNvPr id="8" name="Slide Number Placeholder 4">
            <a:extLst>
              <a:ext uri="{FF2B5EF4-FFF2-40B4-BE49-F238E27FC236}">
                <a16:creationId xmlns:a16="http://schemas.microsoft.com/office/drawing/2014/main" id="{16D0432F-FC2F-5F45-939F-C429077DB647}"/>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10</a:t>
            </a:fld>
            <a:endParaRPr lang="en-US" altLang="en-US" sz="1400" dirty="0">
              <a:latin typeface="Arial" panose="020B0604020202020204" pitchFamily="34" charset="0"/>
            </a:endParaRPr>
          </a:p>
        </p:txBody>
      </p:sp>
      <p:sp>
        <p:nvSpPr>
          <p:cNvPr id="9" name="TextBox 8">
            <a:extLst>
              <a:ext uri="{FF2B5EF4-FFF2-40B4-BE49-F238E27FC236}">
                <a16:creationId xmlns:a16="http://schemas.microsoft.com/office/drawing/2014/main" id="{5F26B250-F7DD-B946-87A4-46B95401DCBF}"/>
              </a:ext>
            </a:extLst>
          </p:cNvPr>
          <p:cNvSpPr txBox="1"/>
          <p:nvPr/>
        </p:nvSpPr>
        <p:spPr>
          <a:xfrm>
            <a:off x="8883447" y="3691397"/>
            <a:ext cx="2158801" cy="461665"/>
          </a:xfrm>
          <a:prstGeom prst="rect">
            <a:avLst/>
          </a:prstGeom>
          <a:noFill/>
        </p:spPr>
        <p:txBody>
          <a:bodyPr wrap="square" rtlCol="0">
            <a:spAutoFit/>
          </a:bodyPr>
          <a:lstStyle/>
          <a:p>
            <a:r>
              <a:rPr lang="en-US" sz="2400" dirty="0"/>
              <a:t>Launched 2011</a:t>
            </a:r>
          </a:p>
        </p:txBody>
      </p:sp>
    </p:spTree>
    <p:extLst>
      <p:ext uri="{BB962C8B-B14F-4D97-AF65-F5344CB8AC3E}">
        <p14:creationId xmlns:p14="http://schemas.microsoft.com/office/powerpoint/2010/main" val="895811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50359"/>
          </a:xfrm>
        </p:spPr>
        <p:txBody>
          <a:bodyPr/>
          <a:lstStyle/>
          <a:p>
            <a:r>
              <a:rPr lang="en-US" dirty="0"/>
              <a:t>Question answering</a:t>
            </a:r>
          </a:p>
        </p:txBody>
      </p:sp>
      <p:sp>
        <p:nvSpPr>
          <p:cNvPr id="3" name="Content Placeholder 2"/>
          <p:cNvSpPr>
            <a:spLocks noGrp="1"/>
          </p:cNvSpPr>
          <p:nvPr>
            <p:ph idx="1"/>
          </p:nvPr>
        </p:nvSpPr>
        <p:spPr/>
        <p:txBody>
          <a:bodyPr/>
          <a:lstStyle/>
          <a:p>
            <a:endParaRPr lang="en-US" dirty="0"/>
          </a:p>
        </p:txBody>
      </p:sp>
      <p:grpSp>
        <p:nvGrpSpPr>
          <p:cNvPr id="6" name="Group 5"/>
          <p:cNvGrpSpPr/>
          <p:nvPr/>
        </p:nvGrpSpPr>
        <p:grpSpPr>
          <a:xfrm>
            <a:off x="6979377" y="1338781"/>
            <a:ext cx="2507221" cy="5070559"/>
            <a:chOff x="5872068" y="1338780"/>
            <a:chExt cx="2507221" cy="5070559"/>
          </a:xfrm>
        </p:grpSpPr>
        <p:pic>
          <p:nvPicPr>
            <p:cNvPr id="7" name="Picture 4" descr="http://img.ifcdn.com/images/b4e26962d8ac6064987d7a1d94f13032f3aec10b0427ac71d330be2cde5e8073_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6923" y="1338780"/>
              <a:ext cx="2472366" cy="477026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872068" y="6132340"/>
              <a:ext cx="1308050" cy="276999"/>
            </a:xfrm>
            <a:prstGeom prst="rect">
              <a:avLst/>
            </a:prstGeom>
            <a:noFill/>
          </p:spPr>
          <p:txBody>
            <a:bodyPr wrap="none" rtlCol="0">
              <a:spAutoFit/>
            </a:bodyPr>
            <a:lstStyle/>
            <a:p>
              <a:r>
                <a:rPr lang="en-US" sz="1200" dirty="0"/>
                <a:t>credit: ifunny.com</a:t>
              </a:r>
            </a:p>
          </p:txBody>
        </p:sp>
      </p:grpSp>
      <p:pic>
        <p:nvPicPr>
          <p:cNvPr id="9" name="Picture 8"/>
          <p:cNvPicPr>
            <a:picLocks noChangeAspect="1"/>
          </p:cNvPicPr>
          <p:nvPr/>
        </p:nvPicPr>
        <p:blipFill>
          <a:blip r:embed="rId3"/>
          <a:stretch>
            <a:fillRect/>
          </a:stretch>
        </p:blipFill>
        <p:spPr>
          <a:xfrm>
            <a:off x="758174" y="1408671"/>
            <a:ext cx="5136153" cy="2837117"/>
          </a:xfrm>
          <a:prstGeom prst="rect">
            <a:avLst/>
          </a:prstGeom>
        </p:spPr>
      </p:pic>
      <p:sp>
        <p:nvSpPr>
          <p:cNvPr id="10" name="Rectangle 9"/>
          <p:cNvSpPr/>
          <p:nvPr/>
        </p:nvSpPr>
        <p:spPr>
          <a:xfrm>
            <a:off x="1382817" y="4293595"/>
            <a:ext cx="4016869" cy="369332"/>
          </a:xfrm>
          <a:prstGeom prst="rect">
            <a:avLst/>
          </a:prstGeom>
        </p:spPr>
        <p:txBody>
          <a:bodyPr wrap="none">
            <a:spAutoFit/>
          </a:bodyPr>
          <a:lstStyle/>
          <a:p>
            <a:r>
              <a:rPr lang="en-US" u="sng" dirty="0">
                <a:solidFill>
                  <a:srgbClr val="660099"/>
                </a:solidFill>
                <a:latin typeface="arial" panose="020B0604020202020204" pitchFamily="34" charset="0"/>
                <a:hlinkClick r:id="rId4"/>
              </a:rPr>
              <a:t>'Watson' computer wins at 'Jeopardy' </a:t>
            </a:r>
            <a:endParaRPr lang="en-US" dirty="0">
              <a:solidFill>
                <a:srgbClr val="222222"/>
              </a:solidFill>
              <a:latin typeface="arial" panose="020B0604020202020204" pitchFamily="34" charset="0"/>
            </a:endParaRPr>
          </a:p>
        </p:txBody>
      </p:sp>
      <p:sp>
        <p:nvSpPr>
          <p:cNvPr id="12" name="TextBox 11">
            <a:extLst>
              <a:ext uri="{FF2B5EF4-FFF2-40B4-BE49-F238E27FC236}">
                <a16:creationId xmlns:a16="http://schemas.microsoft.com/office/drawing/2014/main" id="{F214C08B-3962-394E-927D-8880B8FFAC1B}"/>
              </a:ext>
            </a:extLst>
          </p:cNvPr>
          <p:cNvSpPr txBox="1"/>
          <p:nvPr/>
        </p:nvSpPr>
        <p:spPr>
          <a:xfrm>
            <a:off x="1420670" y="4931979"/>
            <a:ext cx="3819752" cy="461665"/>
          </a:xfrm>
          <a:prstGeom prst="rect">
            <a:avLst/>
          </a:prstGeom>
          <a:noFill/>
        </p:spPr>
        <p:txBody>
          <a:bodyPr wrap="square" rtlCol="0">
            <a:spAutoFit/>
          </a:bodyPr>
          <a:lstStyle/>
          <a:p>
            <a:r>
              <a:rPr lang="en-US" sz="2400" dirty="0"/>
              <a:t>February 2011</a:t>
            </a:r>
          </a:p>
        </p:txBody>
      </p:sp>
      <p:sp>
        <p:nvSpPr>
          <p:cNvPr id="13" name="TextBox 12">
            <a:extLst>
              <a:ext uri="{FF2B5EF4-FFF2-40B4-BE49-F238E27FC236}">
                <a16:creationId xmlns:a16="http://schemas.microsoft.com/office/drawing/2014/main" id="{D0473794-6B5F-BB46-9524-646A73E09AB8}"/>
              </a:ext>
            </a:extLst>
          </p:cNvPr>
          <p:cNvSpPr txBox="1"/>
          <p:nvPr/>
        </p:nvSpPr>
        <p:spPr>
          <a:xfrm>
            <a:off x="9566354" y="3262247"/>
            <a:ext cx="1916757" cy="461665"/>
          </a:xfrm>
          <a:prstGeom prst="rect">
            <a:avLst/>
          </a:prstGeom>
          <a:noFill/>
        </p:spPr>
        <p:txBody>
          <a:bodyPr wrap="square" rtlCol="0">
            <a:spAutoFit/>
          </a:bodyPr>
          <a:lstStyle/>
          <a:p>
            <a:r>
              <a:rPr lang="en-US" sz="2400" dirty="0"/>
              <a:t>October 2011</a:t>
            </a:r>
          </a:p>
        </p:txBody>
      </p:sp>
      <p:sp>
        <p:nvSpPr>
          <p:cNvPr id="14" name="Slide Number Placeholder 4">
            <a:extLst>
              <a:ext uri="{FF2B5EF4-FFF2-40B4-BE49-F238E27FC236}">
                <a16:creationId xmlns:a16="http://schemas.microsoft.com/office/drawing/2014/main" id="{99A9D047-82EA-D74C-A079-FBCFD7376698}"/>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11</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859624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Sentiment/Opinion Analysis</a:t>
            </a:r>
          </a:p>
        </p:txBody>
      </p:sp>
      <p:sp>
        <p:nvSpPr>
          <p:cNvPr id="3" name="Content Placeholder 2"/>
          <p:cNvSpPr>
            <a:spLocks noGrp="1"/>
          </p:cNvSpPr>
          <p:nvPr>
            <p:ph idx="1"/>
          </p:nvPr>
        </p:nvSpPr>
        <p:spPr/>
        <p:txBody>
          <a:bodyPr/>
          <a:lstStyle/>
          <a:p>
            <a:endParaRPr lang="en-US" dirty="0"/>
          </a:p>
        </p:txBody>
      </p:sp>
      <p:pic>
        <p:nvPicPr>
          <p:cNvPr id="6" name="Picture 5"/>
          <p:cNvPicPr>
            <a:picLocks noChangeAspect="1"/>
          </p:cNvPicPr>
          <p:nvPr/>
        </p:nvPicPr>
        <p:blipFill>
          <a:blip r:embed="rId2"/>
          <a:stretch>
            <a:fillRect/>
          </a:stretch>
        </p:blipFill>
        <p:spPr>
          <a:xfrm>
            <a:off x="622256" y="1445791"/>
            <a:ext cx="8275083" cy="4820865"/>
          </a:xfrm>
          <a:prstGeom prst="rect">
            <a:avLst/>
          </a:prstGeom>
        </p:spPr>
      </p:pic>
      <p:sp>
        <p:nvSpPr>
          <p:cNvPr id="8" name="Slide Number Placeholder 4">
            <a:extLst>
              <a:ext uri="{FF2B5EF4-FFF2-40B4-BE49-F238E27FC236}">
                <a16:creationId xmlns:a16="http://schemas.microsoft.com/office/drawing/2014/main" id="{96A8D19D-C9BB-B745-93B3-13DFD948D2ED}"/>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12</a:t>
            </a:fld>
            <a:endParaRPr lang="en-US" altLang="en-US" sz="1400" dirty="0">
              <a:latin typeface="Arial" panose="020B0604020202020204" pitchFamily="34" charset="0"/>
            </a:endParaRPr>
          </a:p>
        </p:txBody>
      </p:sp>
      <p:sp>
        <p:nvSpPr>
          <p:cNvPr id="9" name="TextBox 8">
            <a:extLst>
              <a:ext uri="{FF2B5EF4-FFF2-40B4-BE49-F238E27FC236}">
                <a16:creationId xmlns:a16="http://schemas.microsoft.com/office/drawing/2014/main" id="{C0D35379-3281-F44C-86CF-66E4E96D07A2}"/>
              </a:ext>
            </a:extLst>
          </p:cNvPr>
          <p:cNvSpPr txBox="1"/>
          <p:nvPr/>
        </p:nvSpPr>
        <p:spPr>
          <a:xfrm>
            <a:off x="8987619" y="3077053"/>
            <a:ext cx="1916757" cy="830997"/>
          </a:xfrm>
          <a:prstGeom prst="rect">
            <a:avLst/>
          </a:prstGeom>
          <a:noFill/>
        </p:spPr>
        <p:txBody>
          <a:bodyPr wrap="square" rtlCol="0">
            <a:spAutoFit/>
          </a:bodyPr>
          <a:lstStyle/>
          <a:p>
            <a:r>
              <a:rPr lang="en-US" sz="2400" dirty="0"/>
              <a:t>First research paper: 2002</a:t>
            </a:r>
          </a:p>
        </p:txBody>
      </p:sp>
      <p:sp>
        <p:nvSpPr>
          <p:cNvPr id="11" name="TextBox 10">
            <a:extLst>
              <a:ext uri="{FF2B5EF4-FFF2-40B4-BE49-F238E27FC236}">
                <a16:creationId xmlns:a16="http://schemas.microsoft.com/office/drawing/2014/main" id="{545AB428-0BE0-FD4F-8A68-CD1BC738396C}"/>
              </a:ext>
            </a:extLst>
          </p:cNvPr>
          <p:cNvSpPr txBox="1"/>
          <p:nvPr/>
        </p:nvSpPr>
        <p:spPr>
          <a:xfrm>
            <a:off x="8987619" y="4386921"/>
            <a:ext cx="2239824" cy="461665"/>
          </a:xfrm>
          <a:prstGeom prst="rect">
            <a:avLst/>
          </a:prstGeom>
          <a:noFill/>
        </p:spPr>
        <p:txBody>
          <a:bodyPr wrap="square" rtlCol="0">
            <a:spAutoFit/>
          </a:bodyPr>
          <a:lstStyle/>
          <a:p>
            <a:r>
              <a:rPr lang="en-US" sz="2400" dirty="0" err="1"/>
              <a:t>TwitrRatr</a:t>
            </a:r>
            <a:r>
              <a:rPr lang="en-US" sz="2400" dirty="0"/>
              <a:t>: 2018</a:t>
            </a:r>
          </a:p>
        </p:txBody>
      </p:sp>
    </p:spTree>
    <p:extLst>
      <p:ext uri="{BB962C8B-B14F-4D97-AF65-F5344CB8AC3E}">
        <p14:creationId xmlns:p14="http://schemas.microsoft.com/office/powerpoint/2010/main" val="11219610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Classification </a:t>
            </a:r>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r>
              <a:rPr lang="en-US" dirty="0"/>
              <a:t>Other applications?</a:t>
            </a:r>
          </a:p>
        </p:txBody>
      </p:sp>
      <p:pic>
        <p:nvPicPr>
          <p:cNvPr id="14338" name="Picture 2" descr="http://images.bidnessetc.com/img/google-inc-updates-its-gmail-settings-improves-spam-detecti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98357" y="1270861"/>
            <a:ext cx="3608173" cy="2029598"/>
          </a:xfrm>
          <a:prstGeom prst="rect">
            <a:avLst/>
          </a:prstGeom>
          <a:noFill/>
          <a:extLst>
            <a:ext uri="{909E8E84-426E-40DD-AFC4-6F175D3DCCD1}">
              <a14:hiddenFill xmlns:a14="http://schemas.microsoft.com/office/drawing/2010/main">
                <a:solidFill>
                  <a:srgbClr val="FFFFFF"/>
                </a:solidFill>
              </a14:hiddenFill>
            </a:ext>
          </a:extLst>
        </p:spPr>
      </p:pic>
      <p:pic>
        <p:nvPicPr>
          <p:cNvPr id="14342" name="Picture 6" descr="https://www.wired.com/images_blogs/gadgetlab/2013/05/gmail_desktopvie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2650" y="3412103"/>
            <a:ext cx="8023653" cy="1842933"/>
          </a:xfrm>
          <a:prstGeom prst="rect">
            <a:avLst/>
          </a:prstGeom>
          <a:noFill/>
          <a:extLst>
            <a:ext uri="{909E8E84-426E-40DD-AFC4-6F175D3DCCD1}">
              <a14:hiddenFill xmlns:a14="http://schemas.microsoft.com/office/drawing/2010/main">
                <a:solidFill>
                  <a:srgbClr val="FFFFFF"/>
                </a:solidFill>
              </a14:hiddenFill>
            </a:ext>
          </a:extLst>
        </p:spPr>
      </p:pic>
      <p:pic>
        <p:nvPicPr>
          <p:cNvPr id="14344" name="Picture 8" descr="https://wiredal.files.wordpress.com/2010/08/gmail_attachment.jpg?w=56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48450" y="1217776"/>
            <a:ext cx="3390900" cy="1400175"/>
          </a:xfrm>
          <a:prstGeom prst="rect">
            <a:avLst/>
          </a:prstGeom>
          <a:noFill/>
          <a:extLst>
            <a:ext uri="{909E8E84-426E-40DD-AFC4-6F175D3DCCD1}">
              <a14:hiddenFill xmlns:a14="http://schemas.microsoft.com/office/drawing/2010/main">
                <a:solidFill>
                  <a:srgbClr val="FFFFFF"/>
                </a:solidFill>
              </a14:hiddenFill>
            </a:ext>
          </a:extLst>
        </p:spPr>
      </p:pic>
      <p:sp>
        <p:nvSpPr>
          <p:cNvPr id="10" name="Slide Number Placeholder 4">
            <a:extLst>
              <a:ext uri="{FF2B5EF4-FFF2-40B4-BE49-F238E27FC236}">
                <a16:creationId xmlns:a16="http://schemas.microsoft.com/office/drawing/2014/main" id="{8A53C014-46F9-2C4A-BF96-5669C67B4D2A}"/>
              </a:ext>
            </a:extLst>
          </p:cNvPr>
          <p:cNvSpPr txBox="1">
            <a:spLocks/>
          </p:cNvSpPr>
          <p:nvPr/>
        </p:nvSpPr>
        <p:spPr>
          <a:xfrm>
            <a:off x="4191000" y="65087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13</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3506266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Information Extraction </a:t>
            </a:r>
          </a:p>
        </p:txBody>
      </p:sp>
      <p:sp>
        <p:nvSpPr>
          <p:cNvPr id="3" name="Content Placeholder 2"/>
          <p:cNvSpPr>
            <a:spLocks noGrp="1"/>
          </p:cNvSpPr>
          <p:nvPr>
            <p:ph idx="1"/>
          </p:nvPr>
        </p:nvSpPr>
        <p:spPr/>
        <p:txBody>
          <a:bodyPr/>
          <a:lstStyle/>
          <a:p>
            <a:r>
              <a:rPr lang="en-US" dirty="0"/>
              <a:t>Unstructured text to database entries</a:t>
            </a:r>
          </a:p>
        </p:txBody>
      </p:sp>
      <p:pic>
        <p:nvPicPr>
          <p:cNvPr id="6" name="Picture 5"/>
          <p:cNvPicPr>
            <a:picLocks noChangeAspect="1"/>
          </p:cNvPicPr>
          <p:nvPr/>
        </p:nvPicPr>
        <p:blipFill>
          <a:blip r:embed="rId2"/>
          <a:stretch>
            <a:fillRect/>
          </a:stretch>
        </p:blipFill>
        <p:spPr>
          <a:xfrm>
            <a:off x="1251034" y="2390042"/>
            <a:ext cx="8900076" cy="3363014"/>
          </a:xfrm>
          <a:prstGeom prst="rect">
            <a:avLst/>
          </a:prstGeom>
        </p:spPr>
      </p:pic>
      <p:sp>
        <p:nvSpPr>
          <p:cNvPr id="7" name="TextBox 6"/>
          <p:cNvSpPr txBox="1"/>
          <p:nvPr/>
        </p:nvSpPr>
        <p:spPr>
          <a:xfrm>
            <a:off x="7079192" y="5887993"/>
            <a:ext cx="2632516" cy="276999"/>
          </a:xfrm>
          <a:prstGeom prst="rect">
            <a:avLst/>
          </a:prstGeom>
          <a:noFill/>
        </p:spPr>
        <p:txBody>
          <a:bodyPr wrap="none" rtlCol="0">
            <a:spAutoFit/>
          </a:bodyPr>
          <a:lstStyle/>
          <a:p>
            <a:r>
              <a:rPr lang="en-US" sz="1200" dirty="0" err="1"/>
              <a:t>Yoav</a:t>
            </a:r>
            <a:r>
              <a:rPr lang="en-US" sz="1200" dirty="0"/>
              <a:t> </a:t>
            </a:r>
            <a:r>
              <a:rPr lang="en-US" sz="1200" dirty="0" err="1"/>
              <a:t>Artzi</a:t>
            </a:r>
            <a:r>
              <a:rPr lang="en-US" sz="1200" dirty="0"/>
              <a:t>: </a:t>
            </a:r>
            <a:r>
              <a:rPr lang="en-US" altLang="zh-TW" sz="1200" dirty="0"/>
              <a:t>Natural language processing</a:t>
            </a:r>
            <a:endParaRPr lang="en-US" sz="1200" dirty="0"/>
          </a:p>
        </p:txBody>
      </p:sp>
      <p:sp>
        <p:nvSpPr>
          <p:cNvPr id="9" name="Slide Number Placeholder 4">
            <a:extLst>
              <a:ext uri="{FF2B5EF4-FFF2-40B4-BE49-F238E27FC236}">
                <a16:creationId xmlns:a16="http://schemas.microsoft.com/office/drawing/2014/main" id="{CDD2BAFB-490D-C445-860F-31F2029C0668}"/>
              </a:ext>
            </a:extLst>
          </p:cNvPr>
          <p:cNvSpPr txBox="1">
            <a:spLocks/>
          </p:cNvSpPr>
          <p:nvPr/>
        </p:nvSpPr>
        <p:spPr>
          <a:xfrm>
            <a:off x="4191000" y="65087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14</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17940006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52650"/>
          </a:xfrm>
        </p:spPr>
        <p:txBody>
          <a:bodyPr>
            <a:normAutofit/>
          </a:bodyPr>
          <a:lstStyle/>
          <a:p>
            <a:r>
              <a:rPr lang="en-US" sz="3600" dirty="0"/>
              <a:t>Conversational Assistant Systems</a:t>
            </a:r>
            <a:endParaRPr lang="en-US" dirty="0"/>
          </a:p>
        </p:txBody>
      </p:sp>
      <p:sp>
        <p:nvSpPr>
          <p:cNvPr id="3" name="Content Placeholder 2"/>
          <p:cNvSpPr>
            <a:spLocks noGrp="1"/>
          </p:cNvSpPr>
          <p:nvPr>
            <p:ph idx="1"/>
          </p:nvPr>
        </p:nvSpPr>
        <p:spPr/>
        <p:txBody>
          <a:bodyPr>
            <a:normAutofit/>
          </a:bodyPr>
          <a:lstStyle/>
          <a:p>
            <a:endParaRPr lang="en-US" sz="2600" dirty="0"/>
          </a:p>
          <a:p>
            <a:endParaRPr lang="en-US" sz="2600" dirty="0"/>
          </a:p>
          <a:p>
            <a:endParaRPr lang="en-US" sz="2600" dirty="0"/>
          </a:p>
          <a:p>
            <a:endParaRPr lang="en-US" sz="2600" dirty="0"/>
          </a:p>
          <a:p>
            <a:endParaRPr lang="en-US" sz="2600" dirty="0"/>
          </a:p>
          <a:p>
            <a:endParaRPr lang="en-US" sz="2600" dirty="0"/>
          </a:p>
          <a:p>
            <a:endParaRPr lang="en-US" sz="2600" dirty="0"/>
          </a:p>
          <a:p>
            <a:endParaRPr lang="en-US" sz="2600" dirty="0"/>
          </a:p>
          <a:p>
            <a:pPr marL="0" indent="0">
              <a:buNone/>
            </a:pPr>
            <a:endParaRPr lang="en-US" sz="2600" dirty="0"/>
          </a:p>
          <a:p>
            <a:endParaRPr lang="en-US" sz="2600" dirty="0"/>
          </a:p>
          <a:p>
            <a:endParaRPr lang="en-US" sz="2600" dirty="0"/>
          </a:p>
          <a:p>
            <a:endParaRPr lang="en-US" sz="2600" dirty="0"/>
          </a:p>
          <a:p>
            <a:endParaRPr lang="en-US" sz="2600" dirty="0"/>
          </a:p>
        </p:txBody>
      </p:sp>
      <p:pic>
        <p:nvPicPr>
          <p:cNvPr id="16386" name="Picture 2" descr="http://cdn.geekwire.com/wp-content/uploads/2014/11/amazonecho-620x447.png"/>
          <p:cNvPicPr>
            <a:picLocks noChangeAspect="1" noChangeArrowheads="1"/>
          </p:cNvPicPr>
          <p:nvPr/>
        </p:nvPicPr>
        <p:blipFill rotWithShape="1">
          <a:blip r:embed="rId2">
            <a:extLst>
              <a:ext uri="{28A0092B-C50C-407E-A947-70E740481C1C}">
                <a14:useLocalDpi xmlns:a14="http://schemas.microsoft.com/office/drawing/2010/main" val="0"/>
              </a:ext>
            </a:extLst>
          </a:blip>
          <a:srcRect l="27872"/>
          <a:stretch/>
        </p:blipFill>
        <p:spPr bwMode="auto">
          <a:xfrm>
            <a:off x="3624648" y="1217775"/>
            <a:ext cx="4984962" cy="4982792"/>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4">
            <a:extLst>
              <a:ext uri="{FF2B5EF4-FFF2-40B4-BE49-F238E27FC236}">
                <a16:creationId xmlns:a16="http://schemas.microsoft.com/office/drawing/2014/main" id="{0B9DEF85-A936-D44E-A573-9853D91DC830}"/>
              </a:ext>
            </a:extLst>
          </p:cNvPr>
          <p:cNvSpPr txBox="1">
            <a:spLocks/>
          </p:cNvSpPr>
          <p:nvPr/>
        </p:nvSpPr>
        <p:spPr>
          <a:xfrm>
            <a:off x="4191000" y="65087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15</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31406588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7A9370A-0A3E-5E3D-31E0-ECF94AD0FA51}"/>
              </a:ext>
            </a:extLst>
          </p:cNvPr>
          <p:cNvSpPr>
            <a:spLocks noGrp="1"/>
          </p:cNvSpPr>
          <p:nvPr>
            <p:ph type="title"/>
          </p:nvPr>
        </p:nvSpPr>
        <p:spPr/>
        <p:txBody>
          <a:bodyPr/>
          <a:lstStyle/>
          <a:p>
            <a:r>
              <a:rPr lang="en-US" dirty="0"/>
              <a:t>My Model Wrote A Sonnet For You!</a:t>
            </a:r>
          </a:p>
        </p:txBody>
      </p:sp>
      <p:sp>
        <p:nvSpPr>
          <p:cNvPr id="6" name="Content Placeholder 5">
            <a:extLst>
              <a:ext uri="{FF2B5EF4-FFF2-40B4-BE49-F238E27FC236}">
                <a16:creationId xmlns:a16="http://schemas.microsoft.com/office/drawing/2014/main" id="{31D2FD36-B6F5-4C58-DEEF-813CDC4B05DE}"/>
              </a:ext>
            </a:extLst>
          </p:cNvPr>
          <p:cNvSpPr>
            <a:spLocks noGrp="1"/>
          </p:cNvSpPr>
          <p:nvPr>
            <p:ph sz="half" idx="1"/>
          </p:nvPr>
        </p:nvSpPr>
        <p:spPr>
          <a:xfrm>
            <a:off x="838200" y="2116183"/>
            <a:ext cx="5181600" cy="4243662"/>
          </a:xfrm>
        </p:spPr>
        <p:txBody>
          <a:bodyPr>
            <a:normAutofit/>
          </a:bodyPr>
          <a:lstStyle/>
          <a:p>
            <a:pPr marL="0" indent="0" algn="ctr">
              <a:buNone/>
            </a:pPr>
            <a:r>
              <a:rPr lang="en-US" sz="2200" dirty="0">
                <a:solidFill>
                  <a:schemeClr val="tx1">
                    <a:lumMod val="75000"/>
                    <a:lumOff val="25000"/>
                  </a:schemeClr>
                </a:solidFill>
              </a:rPr>
              <a:t>The First Natural Language Processing Class</a:t>
            </a:r>
          </a:p>
          <a:p>
            <a:pPr marL="0" indent="0" algn="ctr">
              <a:buNone/>
            </a:pPr>
            <a:r>
              <a:rPr lang="en-US" sz="2200" dirty="0">
                <a:solidFill>
                  <a:schemeClr val="tx1">
                    <a:lumMod val="75000"/>
                    <a:lumOff val="25000"/>
                  </a:schemeClr>
                </a:solidFill>
              </a:rPr>
              <a:t>                                  -- By Zest</a:t>
            </a:r>
          </a:p>
          <a:p>
            <a:pPr marL="0" indent="0" algn="ctr">
              <a:buNone/>
            </a:pPr>
            <a:endParaRPr lang="en-US" sz="1800" dirty="0"/>
          </a:p>
          <a:p>
            <a:pPr marL="0" indent="0" algn="ctr">
              <a:buNone/>
            </a:pPr>
            <a:r>
              <a:rPr lang="en-US" sz="1800" dirty="0">
                <a:solidFill>
                  <a:schemeClr val="tx1">
                    <a:lumMod val="65000"/>
                    <a:lumOff val="35000"/>
                  </a:schemeClr>
                </a:solidFill>
              </a:rPr>
              <a:t>English was the language that machines have learned </a:t>
            </a:r>
          </a:p>
          <a:p>
            <a:pPr marL="0" indent="0" algn="ctr">
              <a:buNone/>
            </a:pPr>
            <a:r>
              <a:rPr lang="en-US" sz="1800" dirty="0">
                <a:solidFill>
                  <a:schemeClr val="tx1">
                    <a:lumMod val="65000"/>
                    <a:lumOff val="35000"/>
                  </a:schemeClr>
                </a:solidFill>
              </a:rPr>
              <a:t>about the class the students learned and earned </a:t>
            </a:r>
          </a:p>
          <a:p>
            <a:pPr marL="0" indent="0" algn="ctr">
              <a:buNone/>
            </a:pPr>
            <a:r>
              <a:rPr lang="en-US" sz="1800" dirty="0">
                <a:solidFill>
                  <a:schemeClr val="tx1">
                    <a:lumMod val="65000"/>
                    <a:lumOff val="35000"/>
                  </a:schemeClr>
                </a:solidFill>
              </a:rPr>
              <a:t>listen all the time and get the focus feel </a:t>
            </a:r>
          </a:p>
          <a:p>
            <a:pPr marL="0" indent="0" algn="ctr">
              <a:buNone/>
            </a:pPr>
            <a:r>
              <a:rPr lang="en-US" sz="1800" dirty="0">
                <a:solidFill>
                  <a:schemeClr val="tx1">
                    <a:lumMod val="65000"/>
                    <a:lumOff val="35000"/>
                  </a:schemeClr>
                </a:solidFill>
              </a:rPr>
              <a:t>today together deep in thought and real </a:t>
            </a:r>
          </a:p>
          <a:p>
            <a:pPr marL="0" indent="0" algn="ctr">
              <a:buNone/>
            </a:pPr>
            <a:endParaRPr lang="en-US" sz="1800" dirty="0">
              <a:solidFill>
                <a:schemeClr val="tx1">
                  <a:lumMod val="65000"/>
                  <a:lumOff val="35000"/>
                </a:schemeClr>
              </a:solidFill>
            </a:endParaRPr>
          </a:p>
          <a:p>
            <a:pPr marL="0" indent="0" algn="ctr">
              <a:buNone/>
            </a:pPr>
            <a:r>
              <a:rPr lang="en-US" sz="1800" dirty="0">
                <a:solidFill>
                  <a:schemeClr val="tx1">
                    <a:lumMod val="65000"/>
                    <a:lumOff val="35000"/>
                  </a:schemeClr>
                </a:solidFill>
              </a:rPr>
              <a:t>Professor sitting near the front of room </a:t>
            </a:r>
          </a:p>
          <a:p>
            <a:pPr marL="0" indent="0" algn="ctr">
              <a:buNone/>
            </a:pPr>
            <a:r>
              <a:rPr lang="en-US" sz="1800" dirty="0">
                <a:solidFill>
                  <a:schemeClr val="tx1">
                    <a:lumMod val="65000"/>
                    <a:lumOff val="35000"/>
                  </a:schemeClr>
                </a:solidFill>
              </a:rPr>
              <a:t>students listen as the teacher would assume</a:t>
            </a:r>
          </a:p>
        </p:txBody>
      </p:sp>
      <p:sp>
        <p:nvSpPr>
          <p:cNvPr id="7" name="Content Placeholder 6">
            <a:extLst>
              <a:ext uri="{FF2B5EF4-FFF2-40B4-BE49-F238E27FC236}">
                <a16:creationId xmlns:a16="http://schemas.microsoft.com/office/drawing/2014/main" id="{96C1348A-7746-CC97-4FF1-EB4FEACBB095}"/>
              </a:ext>
            </a:extLst>
          </p:cNvPr>
          <p:cNvSpPr>
            <a:spLocks noGrp="1"/>
          </p:cNvSpPr>
          <p:nvPr>
            <p:ph sz="half" idx="2"/>
          </p:nvPr>
        </p:nvSpPr>
        <p:spPr>
          <a:xfrm>
            <a:off x="6172200" y="2116183"/>
            <a:ext cx="5181600" cy="4243662"/>
          </a:xfrm>
        </p:spPr>
        <p:txBody>
          <a:bodyPr>
            <a:normAutofit/>
          </a:bodyPr>
          <a:lstStyle/>
          <a:p>
            <a:pPr marL="0" indent="0" algn="ctr">
              <a:buNone/>
            </a:pPr>
            <a:r>
              <a:rPr lang="en-US" sz="1800" dirty="0">
                <a:solidFill>
                  <a:schemeClr val="tx1">
                    <a:lumMod val="65000"/>
                    <a:lumOff val="35000"/>
                  </a:schemeClr>
                </a:solidFill>
              </a:rPr>
              <a:t>a face with smile is jumping up between </a:t>
            </a:r>
          </a:p>
          <a:p>
            <a:pPr marL="0" indent="0" algn="ctr">
              <a:buNone/>
            </a:pPr>
            <a:r>
              <a:rPr lang="en-US" sz="1800" dirty="0">
                <a:solidFill>
                  <a:schemeClr val="tx1">
                    <a:lumMod val="65000"/>
                    <a:lumOff val="35000"/>
                  </a:schemeClr>
                </a:solidFill>
              </a:rPr>
              <a:t>eyes are staring into my computer screen</a:t>
            </a:r>
          </a:p>
          <a:p>
            <a:pPr marL="0" indent="0" algn="ctr">
              <a:buNone/>
            </a:pPr>
            <a:endParaRPr lang="en-US" sz="1800" dirty="0">
              <a:solidFill>
                <a:schemeClr val="tx1">
                  <a:lumMod val="65000"/>
                  <a:lumOff val="35000"/>
                </a:schemeClr>
              </a:solidFill>
            </a:endParaRPr>
          </a:p>
          <a:p>
            <a:pPr marL="0" indent="0" algn="ctr">
              <a:buNone/>
            </a:pPr>
            <a:r>
              <a:rPr lang="en-US" sz="1800" dirty="0">
                <a:solidFill>
                  <a:schemeClr val="tx1">
                    <a:lumMod val="65000"/>
                    <a:lumOff val="35000"/>
                  </a:schemeClr>
                </a:solidFill>
              </a:rPr>
              <a:t>Relax in bed and do the college homework</a:t>
            </a:r>
          </a:p>
          <a:p>
            <a:pPr marL="0" indent="0" algn="ctr">
              <a:buNone/>
            </a:pPr>
            <a:r>
              <a:rPr lang="en-US" sz="1800" dirty="0">
                <a:solidFill>
                  <a:schemeClr val="tx1">
                    <a:lumMod val="65000"/>
                    <a:lumOff val="35000"/>
                  </a:schemeClr>
                </a:solidFill>
              </a:rPr>
              <a:t> Linguistic methods used in our work </a:t>
            </a:r>
          </a:p>
          <a:p>
            <a:pPr marL="0" indent="0" algn="ctr">
              <a:buNone/>
            </a:pPr>
            <a:r>
              <a:rPr lang="en-US" sz="1800" dirty="0">
                <a:solidFill>
                  <a:schemeClr val="tx1">
                    <a:lumMod val="65000"/>
                    <a:lumOff val="35000"/>
                  </a:schemeClr>
                </a:solidFill>
              </a:rPr>
              <a:t>spend a second time for several hours </a:t>
            </a:r>
          </a:p>
          <a:p>
            <a:pPr marL="0" indent="0" algn="ctr">
              <a:buNone/>
            </a:pPr>
            <a:r>
              <a:rPr lang="en-US" sz="1800" dirty="0">
                <a:solidFill>
                  <a:schemeClr val="tx1">
                    <a:lumMod val="65000"/>
                    <a:lumOff val="35000"/>
                  </a:schemeClr>
                </a:solidFill>
              </a:rPr>
              <a:t>have been in school experience both are ours </a:t>
            </a:r>
          </a:p>
          <a:p>
            <a:pPr marL="0" indent="0" algn="ctr">
              <a:buNone/>
            </a:pPr>
            <a:endParaRPr lang="en-US" sz="1800" dirty="0">
              <a:solidFill>
                <a:schemeClr val="tx1">
                  <a:lumMod val="65000"/>
                  <a:lumOff val="35000"/>
                </a:schemeClr>
              </a:solidFill>
            </a:endParaRPr>
          </a:p>
          <a:p>
            <a:pPr marL="0" indent="0" algn="ctr">
              <a:buNone/>
            </a:pPr>
            <a:r>
              <a:rPr lang="en-US" sz="1800" dirty="0">
                <a:solidFill>
                  <a:schemeClr val="tx1">
                    <a:lumMod val="65000"/>
                    <a:lumOff val="35000"/>
                  </a:schemeClr>
                </a:solidFill>
              </a:rPr>
              <a:t>A warm recall during our college year </a:t>
            </a:r>
          </a:p>
          <a:p>
            <a:pPr marL="0" indent="0" algn="ctr">
              <a:buNone/>
            </a:pPr>
            <a:r>
              <a:rPr lang="en-US" sz="1800" dirty="0">
                <a:solidFill>
                  <a:schemeClr val="tx1">
                    <a:lumMod val="65000"/>
                    <a:lumOff val="35000"/>
                  </a:schemeClr>
                </a:solidFill>
              </a:rPr>
              <a:t>A job that lead me to a found career</a:t>
            </a:r>
          </a:p>
        </p:txBody>
      </p:sp>
      <p:sp>
        <p:nvSpPr>
          <p:cNvPr id="8" name="TextBox 7">
            <a:extLst>
              <a:ext uri="{FF2B5EF4-FFF2-40B4-BE49-F238E27FC236}">
                <a16:creationId xmlns:a16="http://schemas.microsoft.com/office/drawing/2014/main" id="{185B9E97-FC29-FFC6-CCF1-B25E61B625BC}"/>
              </a:ext>
            </a:extLst>
          </p:cNvPr>
          <p:cNvSpPr txBox="1"/>
          <p:nvPr/>
        </p:nvSpPr>
        <p:spPr>
          <a:xfrm>
            <a:off x="8020697" y="1480266"/>
            <a:ext cx="3199915" cy="369332"/>
          </a:xfrm>
          <a:prstGeom prst="rect">
            <a:avLst/>
          </a:prstGeom>
          <a:noFill/>
        </p:spPr>
        <p:txBody>
          <a:bodyPr wrap="none" rtlCol="0">
            <a:spAutoFit/>
          </a:bodyPr>
          <a:lstStyle/>
          <a:p>
            <a:r>
              <a:rPr lang="en-US" dirty="0">
                <a:solidFill>
                  <a:srgbClr val="0070C0"/>
                </a:solidFill>
                <a:latin typeface="Comic Sans MS" panose="030F0902030302020204" pitchFamily="66" charset="0"/>
              </a:rPr>
              <a:t>Tian and Peng, NAACL 2022</a:t>
            </a:r>
          </a:p>
        </p:txBody>
      </p:sp>
    </p:spTree>
    <p:extLst>
      <p:ext uri="{BB962C8B-B14F-4D97-AF65-F5344CB8AC3E}">
        <p14:creationId xmlns:p14="http://schemas.microsoft.com/office/powerpoint/2010/main" val="517372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11305" y="2551938"/>
            <a:ext cx="9102364" cy="1323439"/>
          </a:xfrm>
          <a:prstGeom prst="rect">
            <a:avLst/>
          </a:prstGeom>
          <a:noFill/>
        </p:spPr>
        <p:txBody>
          <a:bodyPr wrap="none" rtlCol="0">
            <a:spAutoFit/>
          </a:bodyPr>
          <a:lstStyle/>
          <a:p>
            <a:pPr algn="ctr"/>
            <a:r>
              <a:rPr lang="en-US" sz="4000" dirty="0"/>
              <a:t>Where else have you seen NLP in your life, </a:t>
            </a:r>
          </a:p>
          <a:p>
            <a:pPr algn="ctr"/>
            <a:r>
              <a:rPr lang="en-US" sz="4000" dirty="0"/>
              <a:t>in the news, or elsewhere?</a:t>
            </a:r>
          </a:p>
        </p:txBody>
      </p:sp>
    </p:spTree>
    <p:extLst>
      <p:ext uri="{BB962C8B-B14F-4D97-AF65-F5344CB8AC3E}">
        <p14:creationId xmlns:p14="http://schemas.microsoft.com/office/powerpoint/2010/main" val="40225833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DF7B2-364C-6816-7C76-570E65819B21}"/>
              </a:ext>
            </a:extLst>
          </p:cNvPr>
          <p:cNvSpPr>
            <a:spLocks noGrp="1"/>
          </p:cNvSpPr>
          <p:nvPr>
            <p:ph type="title"/>
          </p:nvPr>
        </p:nvSpPr>
        <p:spPr/>
        <p:txBody>
          <a:bodyPr/>
          <a:lstStyle/>
          <a:p>
            <a:r>
              <a:rPr lang="en-US" dirty="0" err="1"/>
              <a:t>ChatGPT</a:t>
            </a:r>
            <a:endParaRPr lang="en-US" dirty="0"/>
          </a:p>
        </p:txBody>
      </p:sp>
      <p:sp>
        <p:nvSpPr>
          <p:cNvPr id="3" name="Content Placeholder 2">
            <a:extLst>
              <a:ext uri="{FF2B5EF4-FFF2-40B4-BE49-F238E27FC236}">
                <a16:creationId xmlns:a16="http://schemas.microsoft.com/office/drawing/2014/main" id="{B263DFCD-D7FF-FCD5-B355-B83AC876EB7C}"/>
              </a:ext>
            </a:extLst>
          </p:cNvPr>
          <p:cNvSpPr>
            <a:spLocks noGrp="1"/>
          </p:cNvSpPr>
          <p:nvPr>
            <p:ph idx="1"/>
          </p:nvPr>
        </p:nvSpPr>
        <p:spPr/>
        <p:txBody>
          <a:bodyPr/>
          <a:lstStyle/>
          <a:p>
            <a:r>
              <a:rPr lang="en-US" dirty="0"/>
              <a:t>Let’s have a try! </a:t>
            </a:r>
            <a:r>
              <a:rPr lang="en-US" dirty="0">
                <a:hlinkClick r:id="rId3"/>
              </a:rPr>
              <a:t>https://chat.openai.com/</a:t>
            </a:r>
            <a:r>
              <a:rPr lang="en-US" dirty="0"/>
              <a:t> </a:t>
            </a:r>
          </a:p>
          <a:p>
            <a:r>
              <a:rPr lang="en-US" b="1" dirty="0"/>
              <a:t>Input</a:t>
            </a:r>
            <a:r>
              <a:rPr lang="en-US" dirty="0"/>
              <a:t>: When I found out my grandma was in the hospital I felt a particular color. When someone cut me off in traffic I felt a different color. What is the most likely color I would see if I combined these two colors?</a:t>
            </a:r>
          </a:p>
          <a:p>
            <a:r>
              <a:rPr lang="en-US" b="1" dirty="0"/>
              <a:t>Input</a:t>
            </a:r>
            <a:r>
              <a:rPr lang="en-US" dirty="0"/>
              <a:t>: Michael is at that really famous museum in France looking at its most famous painting. However, the artist who made this painting just makes Michael think of his favorite cartoon character from his childhood. What was the country of origin of the thing that the cartoon character usually holds in his hand?</a:t>
            </a:r>
          </a:p>
        </p:txBody>
      </p:sp>
      <p:sp>
        <p:nvSpPr>
          <p:cNvPr id="5" name="TextBox 4">
            <a:extLst>
              <a:ext uri="{FF2B5EF4-FFF2-40B4-BE49-F238E27FC236}">
                <a16:creationId xmlns:a16="http://schemas.microsoft.com/office/drawing/2014/main" id="{C8E8DA53-843D-58F4-4232-313FCEFCE455}"/>
              </a:ext>
            </a:extLst>
          </p:cNvPr>
          <p:cNvSpPr txBox="1"/>
          <p:nvPr/>
        </p:nvSpPr>
        <p:spPr>
          <a:xfrm>
            <a:off x="969818" y="6308209"/>
            <a:ext cx="6096000" cy="369332"/>
          </a:xfrm>
          <a:prstGeom prst="rect">
            <a:avLst/>
          </a:prstGeom>
          <a:noFill/>
        </p:spPr>
        <p:txBody>
          <a:bodyPr wrap="square">
            <a:spAutoFit/>
          </a:bodyPr>
          <a:lstStyle/>
          <a:p>
            <a:r>
              <a:rPr lang="en-US" dirty="0"/>
              <a:t>https://</a:t>
            </a:r>
            <a:r>
              <a:rPr lang="en-US" dirty="0" err="1"/>
              <a:t>arxiv.org</a:t>
            </a:r>
            <a:r>
              <a:rPr lang="en-US" dirty="0"/>
              <a:t>/pdf/2204.02311.pdf</a:t>
            </a:r>
          </a:p>
        </p:txBody>
      </p:sp>
    </p:spTree>
    <p:extLst>
      <p:ext uri="{BB962C8B-B14F-4D97-AF65-F5344CB8AC3E}">
        <p14:creationId xmlns:p14="http://schemas.microsoft.com/office/powerpoint/2010/main" val="32286869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Slide Number Placeholder 4">
            <a:extLst>
              <a:ext uri="{FF2B5EF4-FFF2-40B4-BE49-F238E27FC236}">
                <a16:creationId xmlns:a16="http://schemas.microsoft.com/office/drawing/2014/main" id="{EF6B2EF8-261E-1841-9580-2CE29157A646}"/>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Char char="•"/>
              <a:defRPr sz="3200">
                <a:solidFill>
                  <a:schemeClr val="tx1"/>
                </a:solidFill>
                <a:latin typeface="Times New Roman" panose="02020603050405020304" pitchFamily="18" charset="0"/>
              </a:defRPr>
            </a:lvl1pPr>
            <a:lvl2pPr marL="742950" indent="-285750">
              <a:spcBef>
                <a:spcPct val="20000"/>
              </a:spcBef>
              <a:buClr>
                <a:schemeClr val="tx2"/>
              </a:buClr>
              <a:buChar char="–"/>
              <a:defRPr sz="2800">
                <a:solidFill>
                  <a:schemeClr val="tx1"/>
                </a:solidFill>
                <a:latin typeface="Times New Roman" panose="02020603050405020304" pitchFamily="18" charset="0"/>
              </a:defRPr>
            </a:lvl2pPr>
            <a:lvl3pPr marL="1143000" indent="-228600">
              <a:spcBef>
                <a:spcPct val="20000"/>
              </a:spcBef>
              <a:buClr>
                <a:schemeClr val="tx2"/>
              </a:buClr>
              <a:buChar char="•"/>
              <a:defRPr sz="2400">
                <a:solidFill>
                  <a:schemeClr val="tx1"/>
                </a:solidFill>
                <a:latin typeface="Times New Roman" panose="02020603050405020304" pitchFamily="18" charset="0"/>
              </a:defRPr>
            </a:lvl3pPr>
            <a:lvl4pPr marL="1600200" indent="-228600">
              <a:spcBef>
                <a:spcPct val="20000"/>
              </a:spcBef>
              <a:buClr>
                <a:schemeClr val="tx2"/>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FontTx/>
              <a:buNone/>
            </a:pPr>
            <a:fld id="{A35DBD4A-4C54-B14A-89E5-9123BE327DCF}" type="slidenum">
              <a:rPr lang="en-US" altLang="en-US" sz="1400">
                <a:latin typeface="Arial" panose="020B0604020202020204" pitchFamily="34" charset="0"/>
              </a:rPr>
              <a:pPr>
                <a:spcBef>
                  <a:spcPct val="0"/>
                </a:spcBef>
                <a:buClrTx/>
                <a:buFontTx/>
                <a:buNone/>
              </a:pPr>
              <a:t>19</a:t>
            </a:fld>
            <a:endParaRPr lang="en-US" altLang="en-US" sz="1400">
              <a:latin typeface="Arial" panose="020B0604020202020204" pitchFamily="34" charset="0"/>
            </a:endParaRPr>
          </a:p>
        </p:txBody>
      </p:sp>
      <p:sp>
        <p:nvSpPr>
          <p:cNvPr id="11268" name="Rectangle 2">
            <a:extLst>
              <a:ext uri="{FF2B5EF4-FFF2-40B4-BE49-F238E27FC236}">
                <a16:creationId xmlns:a16="http://schemas.microsoft.com/office/drawing/2014/main" id="{FBB43CD3-01CF-CD44-85C9-FC0B254163C6}"/>
              </a:ext>
            </a:extLst>
          </p:cNvPr>
          <p:cNvSpPr>
            <a:spLocks noGrp="1" noChangeArrowheads="1"/>
          </p:cNvSpPr>
          <p:nvPr>
            <p:ph type="title"/>
          </p:nvPr>
        </p:nvSpPr>
        <p:spPr/>
        <p:txBody>
          <a:bodyPr/>
          <a:lstStyle/>
          <a:p>
            <a:pPr eaLnBrk="1" hangingPunct="1"/>
            <a:r>
              <a:rPr lang="en-US" altLang="en-US"/>
              <a:t>Goals of the course</a:t>
            </a:r>
          </a:p>
        </p:txBody>
      </p:sp>
      <p:sp>
        <p:nvSpPr>
          <p:cNvPr id="11269" name="Rectangle 3">
            <a:extLst>
              <a:ext uri="{FF2B5EF4-FFF2-40B4-BE49-F238E27FC236}">
                <a16:creationId xmlns:a16="http://schemas.microsoft.com/office/drawing/2014/main" id="{718D8505-4168-6A4C-9BDB-00AF36FB7794}"/>
              </a:ext>
            </a:extLst>
          </p:cNvPr>
          <p:cNvSpPr>
            <a:spLocks noGrp="1" noChangeArrowheads="1"/>
          </p:cNvSpPr>
          <p:nvPr>
            <p:ph type="body" idx="1"/>
          </p:nvPr>
        </p:nvSpPr>
        <p:spPr>
          <a:xfrm>
            <a:off x="838201" y="1752600"/>
            <a:ext cx="9964782" cy="4572000"/>
          </a:xfrm>
        </p:spPr>
        <p:txBody>
          <a:bodyPr>
            <a:normAutofit fontScale="92500" lnSpcReduction="10000"/>
          </a:bodyPr>
          <a:lstStyle/>
          <a:p>
            <a:pPr eaLnBrk="1" hangingPunct="1"/>
            <a:r>
              <a:rPr lang="en-US" altLang="en-US" dirty="0"/>
              <a:t>Introduce you to NLP problems &amp; solutions </a:t>
            </a:r>
          </a:p>
          <a:p>
            <a:r>
              <a:rPr lang="en-US" dirty="0"/>
              <a:t>Models, algorithms, and tools that are out there to solve language-related problems you want to tackle</a:t>
            </a:r>
          </a:p>
          <a:p>
            <a:r>
              <a:rPr lang="en-US" dirty="0"/>
              <a:t>How to design and evaluate your own task/model/algorithm/tool</a:t>
            </a:r>
          </a:p>
          <a:p>
            <a:pPr lvl="1"/>
            <a:r>
              <a:rPr lang="en-US" dirty="0"/>
              <a:t>Using data and statistics</a:t>
            </a:r>
          </a:p>
          <a:p>
            <a:pPr lvl="1"/>
            <a:r>
              <a:rPr lang="en-US" dirty="0"/>
              <a:t>Using your own creativity</a:t>
            </a:r>
          </a:p>
          <a:p>
            <a:pPr lvl="1"/>
            <a:r>
              <a:rPr lang="en-US" dirty="0"/>
              <a:t>Using the latest advances</a:t>
            </a:r>
            <a:endParaRPr lang="en-US" altLang="en-US" dirty="0"/>
          </a:p>
          <a:p>
            <a:pPr eaLnBrk="1" hangingPunct="1"/>
            <a:endParaRPr lang="en-US" altLang="en-US" dirty="0"/>
          </a:p>
          <a:p>
            <a:pPr eaLnBrk="1" hangingPunct="1"/>
            <a:r>
              <a:rPr lang="en-US" altLang="en-US" dirty="0"/>
              <a:t>At the end you should:</a:t>
            </a:r>
          </a:p>
          <a:p>
            <a:pPr lvl="1" eaLnBrk="1" hangingPunct="1"/>
            <a:r>
              <a:rPr lang="en-US" altLang="en-US" dirty="0"/>
              <a:t>Agree that language is subtle &amp; interesting </a:t>
            </a:r>
            <a:endParaRPr lang="en-US" altLang="en-US" dirty="0">
              <a:sym typeface="Wingdings" pitchFamily="2" charset="2"/>
            </a:endParaRPr>
          </a:p>
          <a:p>
            <a:pPr lvl="1" eaLnBrk="1" hangingPunct="1"/>
            <a:r>
              <a:rPr lang="en-US" altLang="en-US" dirty="0">
                <a:sym typeface="Wingdings" pitchFamily="2" charset="2"/>
              </a:rPr>
              <a:t>Feel some ownership over the models/algorithms/tools</a:t>
            </a:r>
          </a:p>
          <a:p>
            <a:pPr lvl="1" eaLnBrk="1" hangingPunct="1"/>
            <a:r>
              <a:rPr lang="en-US" altLang="en-US" dirty="0">
                <a:sym typeface="Wingdings" pitchFamily="2" charset="2"/>
              </a:rPr>
              <a:t>Understand research papers in the field</a:t>
            </a:r>
            <a:endParaRPr lang="en-US" altLang="en-US" dirty="0"/>
          </a:p>
          <a:p>
            <a:pPr eaLnBrk="1" hangingPunct="1"/>
            <a:endParaRPr lang="en-US" altLang="en-US" dirty="0"/>
          </a:p>
        </p:txBody>
      </p:sp>
    </p:spTree>
    <p:extLst>
      <p:ext uri="{BB962C8B-B14F-4D97-AF65-F5344CB8AC3E}">
        <p14:creationId xmlns:p14="http://schemas.microsoft.com/office/powerpoint/2010/main" val="18098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Announcements</a:t>
            </a:r>
          </a:p>
        </p:txBody>
      </p:sp>
      <p:sp>
        <p:nvSpPr>
          <p:cNvPr id="3" name="Content Placeholder 2"/>
          <p:cNvSpPr>
            <a:spLocks noGrp="1"/>
          </p:cNvSpPr>
          <p:nvPr>
            <p:ph idx="1"/>
          </p:nvPr>
        </p:nvSpPr>
        <p:spPr>
          <a:xfrm>
            <a:off x="1270661" y="1911927"/>
            <a:ext cx="9785266" cy="4444424"/>
          </a:xfrm>
        </p:spPr>
        <p:txBody>
          <a:bodyPr>
            <a:normAutofit/>
          </a:bodyPr>
          <a:lstStyle/>
          <a:p>
            <a:r>
              <a:rPr lang="en-US" sz="2600" dirty="0"/>
              <a:t>Please check the </a:t>
            </a:r>
            <a:r>
              <a:rPr lang="en-US" sz="2600" dirty="0">
                <a:hlinkClick r:id="rId3"/>
              </a:rPr>
              <a:t>syllabus</a:t>
            </a:r>
            <a:r>
              <a:rPr lang="en-US" sz="2600" dirty="0"/>
              <a:t> before taking this course. </a:t>
            </a:r>
          </a:p>
          <a:p>
            <a:endParaRPr lang="en-US" sz="2600" dirty="0"/>
          </a:p>
          <a:p>
            <a:r>
              <a:rPr lang="en-US" sz="2600" dirty="0"/>
              <a:t>I’m </a:t>
            </a:r>
            <a:r>
              <a:rPr lang="en-US" altLang="zh-TW" sz="2600" dirty="0"/>
              <a:t>unlikely to</a:t>
            </a:r>
            <a:r>
              <a:rPr lang="zh-TW" altLang="en-US" sz="2600" dirty="0"/>
              <a:t> </a:t>
            </a:r>
            <a:r>
              <a:rPr lang="en-US" sz="2600" dirty="0"/>
              <a:t>be able to provide PTEs unless some students drop the class. </a:t>
            </a:r>
          </a:p>
          <a:p>
            <a:pPr lvl="1"/>
            <a:r>
              <a:rPr lang="en-US" sz="2200" dirty="0"/>
              <a:t>If you’re interested in enrolling, please go to the website http://</a:t>
            </a:r>
            <a:r>
              <a:rPr lang="en-US" sz="2200" dirty="0" err="1"/>
              <a:t>web.cs.ucla.edu</a:t>
            </a:r>
            <a:r>
              <a:rPr lang="en-US" sz="2200" dirty="0"/>
              <a:t>/classes/enroll/ to find explanations of the process and a form you can fill out to express your interest so that OASA can see the demand and work to do what they can to address it. </a:t>
            </a:r>
          </a:p>
          <a:p>
            <a:pPr marL="0" indent="0">
              <a:buNone/>
            </a:pPr>
            <a:endParaRPr lang="en-US" sz="2600" dirty="0"/>
          </a:p>
          <a:p>
            <a:r>
              <a:rPr lang="en-US" sz="2600" dirty="0"/>
              <a:t>You can audit this course and participate in discussion</a:t>
            </a:r>
            <a:r>
              <a:rPr lang="en-US" altLang="zh-TW" sz="2600" dirty="0"/>
              <a:t>s</a:t>
            </a:r>
            <a:r>
              <a:rPr lang="en-US" sz="2600" dirty="0"/>
              <a:t> even if you’re not enrolled. </a:t>
            </a:r>
          </a:p>
        </p:txBody>
      </p:sp>
      <p:sp>
        <p:nvSpPr>
          <p:cNvPr id="5" name="Slide Number Placeholder 4">
            <a:extLst>
              <a:ext uri="{FF2B5EF4-FFF2-40B4-BE49-F238E27FC236}">
                <a16:creationId xmlns:a16="http://schemas.microsoft.com/office/drawing/2014/main" id="{2B6F69C0-A292-D54F-9AC4-6FCE86243C28}"/>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2</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33255358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lecture</a:t>
            </a:r>
          </a:p>
        </p:txBody>
      </p:sp>
      <p:sp>
        <p:nvSpPr>
          <p:cNvPr id="3" name="Content Placeholder 2"/>
          <p:cNvSpPr>
            <a:spLocks noGrp="1"/>
          </p:cNvSpPr>
          <p:nvPr>
            <p:ph idx="1"/>
          </p:nvPr>
        </p:nvSpPr>
        <p:spPr/>
        <p:txBody>
          <a:bodyPr/>
          <a:lstStyle/>
          <a:p>
            <a:r>
              <a:rPr lang="en-US" dirty="0">
                <a:solidFill>
                  <a:schemeClr val="bg1">
                    <a:lumMod val="65000"/>
                  </a:schemeClr>
                </a:solidFill>
              </a:rPr>
              <a:t>Course Overview</a:t>
            </a:r>
          </a:p>
          <a:p>
            <a:pPr lvl="1"/>
            <a:r>
              <a:rPr lang="en-US" dirty="0">
                <a:solidFill>
                  <a:schemeClr val="bg1">
                    <a:lumMod val="65000"/>
                  </a:schemeClr>
                </a:solidFill>
              </a:rPr>
              <a:t>What is NLP</a:t>
            </a:r>
            <a:r>
              <a:rPr lang="en-US" altLang="zh-TW" dirty="0">
                <a:solidFill>
                  <a:schemeClr val="bg1">
                    <a:lumMod val="65000"/>
                  </a:schemeClr>
                </a:solidFill>
              </a:rPr>
              <a:t>? Why it is important?</a:t>
            </a:r>
          </a:p>
          <a:p>
            <a:pPr lvl="1"/>
            <a:r>
              <a:rPr lang="en-US" altLang="zh-TW" dirty="0">
                <a:solidFill>
                  <a:schemeClr val="bg1">
                    <a:lumMod val="65000"/>
                  </a:schemeClr>
                </a:solidFill>
              </a:rPr>
              <a:t>What will you learn from this course?</a:t>
            </a:r>
          </a:p>
          <a:p>
            <a:r>
              <a:rPr lang="en-US" altLang="zh-TW" dirty="0"/>
              <a:t>What are the challenges?</a:t>
            </a:r>
          </a:p>
          <a:p>
            <a:r>
              <a:rPr lang="en-US" dirty="0"/>
              <a:t>Key NLP components</a:t>
            </a:r>
          </a:p>
          <a:p>
            <a:pPr lvl="1"/>
            <a:endParaRPr lang="en-US" dirty="0"/>
          </a:p>
          <a:p>
            <a:r>
              <a:rPr lang="en-US" dirty="0">
                <a:solidFill>
                  <a:srgbClr val="0070C0"/>
                </a:solidFill>
              </a:rPr>
              <a:t>Course Information</a:t>
            </a:r>
            <a:endParaRPr lang="en-US" dirty="0"/>
          </a:p>
          <a:p>
            <a:endParaRPr lang="en-US" dirty="0"/>
          </a:p>
          <a:p>
            <a:pPr lvl="1"/>
            <a:endParaRPr lang="en-US" dirty="0"/>
          </a:p>
          <a:p>
            <a:pPr lvl="1"/>
            <a:endParaRPr lang="en-US" dirty="0"/>
          </a:p>
        </p:txBody>
      </p:sp>
      <p:sp>
        <p:nvSpPr>
          <p:cNvPr id="5" name="Slide Number Placeholder 4">
            <a:extLst>
              <a:ext uri="{FF2B5EF4-FFF2-40B4-BE49-F238E27FC236}">
                <a16:creationId xmlns:a16="http://schemas.microsoft.com/office/drawing/2014/main" id="{D4190EE5-782A-264C-89A5-8319C5181E1A}"/>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20</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30476389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15" name="Slide Number Placeholder 4">
            <a:extLst>
              <a:ext uri="{FF2B5EF4-FFF2-40B4-BE49-F238E27FC236}">
                <a16:creationId xmlns:a16="http://schemas.microsoft.com/office/drawing/2014/main" id="{3625D2F4-8401-6045-A17D-BC3513A62106}"/>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Char char="•"/>
              <a:defRPr sz="3200">
                <a:solidFill>
                  <a:schemeClr val="tx1"/>
                </a:solidFill>
                <a:latin typeface="Times New Roman" panose="02020603050405020304" pitchFamily="18" charset="0"/>
              </a:defRPr>
            </a:lvl1pPr>
            <a:lvl2pPr marL="742950" indent="-285750">
              <a:spcBef>
                <a:spcPct val="20000"/>
              </a:spcBef>
              <a:buClr>
                <a:schemeClr val="tx2"/>
              </a:buClr>
              <a:buChar char="–"/>
              <a:defRPr sz="2800">
                <a:solidFill>
                  <a:schemeClr val="tx1"/>
                </a:solidFill>
                <a:latin typeface="Times New Roman" panose="02020603050405020304" pitchFamily="18" charset="0"/>
              </a:defRPr>
            </a:lvl2pPr>
            <a:lvl3pPr marL="1143000" indent="-228600">
              <a:spcBef>
                <a:spcPct val="20000"/>
              </a:spcBef>
              <a:buClr>
                <a:schemeClr val="tx2"/>
              </a:buClr>
              <a:buChar char="•"/>
              <a:defRPr sz="2400">
                <a:solidFill>
                  <a:schemeClr val="tx1"/>
                </a:solidFill>
                <a:latin typeface="Times New Roman" panose="02020603050405020304" pitchFamily="18" charset="0"/>
              </a:defRPr>
            </a:lvl3pPr>
            <a:lvl4pPr marL="1600200" indent="-228600">
              <a:spcBef>
                <a:spcPct val="20000"/>
              </a:spcBef>
              <a:buClr>
                <a:schemeClr val="tx2"/>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FontTx/>
              <a:buNone/>
            </a:pPr>
            <a:fld id="{53BDB2C3-A5A4-C54A-A2A0-65F16B728234}" type="slidenum">
              <a:rPr lang="en-US" altLang="en-US" sz="1400">
                <a:latin typeface="Arial" panose="020B0604020202020204" pitchFamily="34" charset="0"/>
              </a:rPr>
              <a:pPr>
                <a:spcBef>
                  <a:spcPct val="0"/>
                </a:spcBef>
                <a:buClrTx/>
                <a:buFontTx/>
                <a:buNone/>
              </a:pPr>
              <a:t>21</a:t>
            </a:fld>
            <a:endParaRPr lang="en-US" altLang="en-US" sz="1400">
              <a:latin typeface="Arial" panose="020B0604020202020204" pitchFamily="34" charset="0"/>
            </a:endParaRPr>
          </a:p>
        </p:txBody>
      </p:sp>
      <p:sp>
        <p:nvSpPr>
          <p:cNvPr id="13316" name="Rectangle 2">
            <a:extLst>
              <a:ext uri="{FF2B5EF4-FFF2-40B4-BE49-F238E27FC236}">
                <a16:creationId xmlns:a16="http://schemas.microsoft.com/office/drawing/2014/main" id="{588D3EE1-E426-AB47-92B0-C58DFACD5E3C}"/>
              </a:ext>
            </a:extLst>
          </p:cNvPr>
          <p:cNvSpPr>
            <a:spLocks noGrp="1" noChangeArrowheads="1"/>
          </p:cNvSpPr>
          <p:nvPr>
            <p:ph type="title"/>
          </p:nvPr>
        </p:nvSpPr>
        <p:spPr/>
        <p:txBody>
          <a:bodyPr/>
          <a:lstStyle/>
          <a:p>
            <a:pPr eaLnBrk="1" hangingPunct="1"/>
            <a:r>
              <a:rPr lang="en-US" altLang="en-US" dirty="0"/>
              <a:t>Ambiguity: Favorite Headlines</a:t>
            </a:r>
          </a:p>
        </p:txBody>
      </p:sp>
      <p:sp>
        <p:nvSpPr>
          <p:cNvPr id="58371" name="Rectangle 3">
            <a:extLst>
              <a:ext uri="{FF2B5EF4-FFF2-40B4-BE49-F238E27FC236}">
                <a16:creationId xmlns:a16="http://schemas.microsoft.com/office/drawing/2014/main" id="{7959BE15-71E3-A14F-A15A-1346DCA6F993}"/>
              </a:ext>
            </a:extLst>
          </p:cNvPr>
          <p:cNvSpPr>
            <a:spLocks noGrp="1" noChangeArrowheads="1"/>
          </p:cNvSpPr>
          <p:nvPr>
            <p:ph type="body" idx="1"/>
          </p:nvPr>
        </p:nvSpPr>
        <p:spPr>
          <a:xfrm>
            <a:off x="838200" y="1752600"/>
            <a:ext cx="9829799" cy="4572000"/>
          </a:xfrm>
        </p:spPr>
        <p:txBody>
          <a:bodyPr/>
          <a:lstStyle/>
          <a:p>
            <a:pPr eaLnBrk="1" hangingPunct="1">
              <a:lnSpc>
                <a:spcPct val="90000"/>
              </a:lnSpc>
            </a:pPr>
            <a:r>
              <a:rPr lang="en-US" altLang="en-US" dirty="0"/>
              <a:t>Iraqi Head Seeks Arms</a:t>
            </a:r>
          </a:p>
          <a:p>
            <a:pPr eaLnBrk="1" hangingPunct="1">
              <a:lnSpc>
                <a:spcPct val="90000"/>
              </a:lnSpc>
            </a:pPr>
            <a:r>
              <a:rPr lang="en-US" altLang="en-US" dirty="0"/>
              <a:t>Juvenile Court to Try Shooting Defendant</a:t>
            </a:r>
          </a:p>
          <a:p>
            <a:pPr eaLnBrk="1" hangingPunct="1">
              <a:lnSpc>
                <a:spcPct val="90000"/>
              </a:lnSpc>
            </a:pPr>
            <a:r>
              <a:rPr lang="en-US" altLang="en-US" dirty="0"/>
              <a:t>Teacher Strikes Idle Kids</a:t>
            </a:r>
          </a:p>
          <a:p>
            <a:pPr eaLnBrk="1" hangingPunct="1">
              <a:lnSpc>
                <a:spcPct val="90000"/>
              </a:lnSpc>
            </a:pPr>
            <a:r>
              <a:rPr lang="en-US" altLang="en-US" dirty="0"/>
              <a:t>Stolen Painting Found by Tree</a:t>
            </a:r>
          </a:p>
          <a:p>
            <a:pPr eaLnBrk="1" hangingPunct="1">
              <a:lnSpc>
                <a:spcPct val="90000"/>
              </a:lnSpc>
            </a:pPr>
            <a:r>
              <a:rPr lang="en-US" altLang="en-US" dirty="0"/>
              <a:t>Kids Make Nutritious Snacks</a:t>
            </a:r>
          </a:p>
          <a:p>
            <a:pPr eaLnBrk="1" hangingPunct="1">
              <a:lnSpc>
                <a:spcPct val="90000"/>
              </a:lnSpc>
            </a:pPr>
            <a:r>
              <a:rPr lang="en-US" altLang="en-US" dirty="0"/>
              <a:t>Local High School Dropouts Cut in Half</a:t>
            </a:r>
          </a:p>
        </p:txBody>
      </p:sp>
    </p:spTree>
    <p:extLst>
      <p:ext uri="{BB962C8B-B14F-4D97-AF65-F5344CB8AC3E}">
        <p14:creationId xmlns:p14="http://schemas.microsoft.com/office/powerpoint/2010/main" val="244817301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837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8371">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58371">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58371">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58371">
                                            <p:txEl>
                                              <p:pRg st="4" end="4"/>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5837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371" grpId="0" build="p"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891BD-8D1D-644A-8F69-B02DA8C08ADC}"/>
              </a:ext>
            </a:extLst>
          </p:cNvPr>
          <p:cNvSpPr>
            <a:spLocks noGrp="1"/>
          </p:cNvSpPr>
          <p:nvPr>
            <p:ph type="title"/>
          </p:nvPr>
        </p:nvSpPr>
        <p:spPr>
          <a:xfrm>
            <a:off x="838200" y="641570"/>
            <a:ext cx="10515600" cy="1325563"/>
          </a:xfrm>
        </p:spPr>
        <p:txBody>
          <a:bodyPr/>
          <a:lstStyle/>
          <a:p>
            <a:r>
              <a:rPr lang="en-US" dirty="0"/>
              <a:t>Named Entity Recognition (NER) and</a:t>
            </a:r>
            <a:r>
              <a:rPr lang="en-US" altLang="en-US" dirty="0"/>
              <a:t> Ambiguity</a:t>
            </a:r>
            <a:endParaRPr lang="en-US" dirty="0"/>
          </a:p>
        </p:txBody>
      </p:sp>
      <p:sp>
        <p:nvSpPr>
          <p:cNvPr id="3" name="Content Placeholder 2">
            <a:extLst>
              <a:ext uri="{FF2B5EF4-FFF2-40B4-BE49-F238E27FC236}">
                <a16:creationId xmlns:a16="http://schemas.microsoft.com/office/drawing/2014/main" id="{79A2BA53-9232-184F-A466-0BF3C3867FC6}"/>
              </a:ext>
            </a:extLst>
          </p:cNvPr>
          <p:cNvSpPr>
            <a:spLocks noGrp="1"/>
          </p:cNvSpPr>
          <p:nvPr>
            <p:ph idx="1"/>
          </p:nvPr>
        </p:nvSpPr>
        <p:spPr/>
        <p:txBody>
          <a:bodyPr/>
          <a:lstStyle/>
          <a:p>
            <a:pPr marL="0" indent="0">
              <a:buNone/>
            </a:pPr>
            <a:r>
              <a:rPr lang="en-US" dirty="0"/>
              <a:t>Type ambiguity</a:t>
            </a:r>
          </a:p>
          <a:p>
            <a:endParaRPr lang="en-US" dirty="0"/>
          </a:p>
          <a:p>
            <a:endParaRPr lang="en-US" dirty="0"/>
          </a:p>
        </p:txBody>
      </p:sp>
      <p:pic>
        <p:nvPicPr>
          <p:cNvPr id="4" name="Picture 3">
            <a:extLst>
              <a:ext uri="{FF2B5EF4-FFF2-40B4-BE49-F238E27FC236}">
                <a16:creationId xmlns:a16="http://schemas.microsoft.com/office/drawing/2014/main" id="{648F2002-F814-964F-8A12-22024B288107}"/>
              </a:ext>
            </a:extLst>
          </p:cNvPr>
          <p:cNvPicPr>
            <a:picLocks noChangeAspect="1"/>
          </p:cNvPicPr>
          <p:nvPr/>
        </p:nvPicPr>
        <p:blipFill>
          <a:blip r:embed="rId3"/>
          <a:stretch>
            <a:fillRect/>
          </a:stretch>
        </p:blipFill>
        <p:spPr>
          <a:xfrm>
            <a:off x="888281" y="2597647"/>
            <a:ext cx="10415438" cy="1662705"/>
          </a:xfrm>
          <a:prstGeom prst="rect">
            <a:avLst/>
          </a:prstGeom>
        </p:spPr>
      </p:pic>
    </p:spTree>
    <p:extLst>
      <p:ext uri="{BB962C8B-B14F-4D97-AF65-F5344CB8AC3E}">
        <p14:creationId xmlns:p14="http://schemas.microsoft.com/office/powerpoint/2010/main" val="10004268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E72C6-68C6-1472-CB3B-D455E55C3919}"/>
              </a:ext>
            </a:extLst>
          </p:cNvPr>
          <p:cNvSpPr>
            <a:spLocks noGrp="1"/>
          </p:cNvSpPr>
          <p:nvPr>
            <p:ph type="title"/>
          </p:nvPr>
        </p:nvSpPr>
        <p:spPr/>
        <p:txBody>
          <a:bodyPr/>
          <a:lstStyle/>
          <a:p>
            <a:r>
              <a:rPr lang="en-US" dirty="0"/>
              <a:t>Part-of-Speech (POS) Tagging and Ambiguity</a:t>
            </a:r>
          </a:p>
        </p:txBody>
      </p:sp>
      <p:sp>
        <p:nvSpPr>
          <p:cNvPr id="3" name="Content Placeholder 2">
            <a:extLst>
              <a:ext uri="{FF2B5EF4-FFF2-40B4-BE49-F238E27FC236}">
                <a16:creationId xmlns:a16="http://schemas.microsoft.com/office/drawing/2014/main" id="{171FE62E-1F9F-13A5-A0E8-3C0F7F3104A5}"/>
              </a:ext>
            </a:extLst>
          </p:cNvPr>
          <p:cNvSpPr>
            <a:spLocks noGrp="1"/>
          </p:cNvSpPr>
          <p:nvPr>
            <p:ph idx="1"/>
          </p:nvPr>
        </p:nvSpPr>
        <p:spPr/>
        <p:txBody>
          <a:bodyPr/>
          <a:lstStyle/>
          <a:p>
            <a:r>
              <a:rPr lang="en-US" altLang="en-US" dirty="0"/>
              <a:t>“Back” can be an </a:t>
            </a:r>
            <a:r>
              <a:rPr lang="en-US" dirty="0"/>
              <a:t>adjective, noun, particle, or verb.</a:t>
            </a:r>
            <a:endParaRPr lang="en-US" altLang="en-US" dirty="0"/>
          </a:p>
          <a:p>
            <a:pPr lvl="1"/>
            <a:r>
              <a:rPr lang="en-US" i="1" dirty="0"/>
              <a:t>The </a:t>
            </a:r>
            <a:r>
              <a:rPr lang="en-US" b="1" i="1" dirty="0"/>
              <a:t>back </a:t>
            </a:r>
            <a:r>
              <a:rPr lang="en-US" i="1" dirty="0"/>
              <a:t>door </a:t>
            </a:r>
            <a:r>
              <a:rPr lang="en-US" dirty="0"/>
              <a:t>(adjective) </a:t>
            </a:r>
          </a:p>
          <a:p>
            <a:pPr lvl="1"/>
            <a:r>
              <a:rPr lang="en-US" i="1" dirty="0"/>
              <a:t>On my </a:t>
            </a:r>
            <a:r>
              <a:rPr lang="en-US" b="1" i="1" dirty="0"/>
              <a:t>back </a:t>
            </a:r>
            <a:r>
              <a:rPr lang="en-US" dirty="0"/>
              <a:t>(noun) </a:t>
            </a:r>
          </a:p>
          <a:p>
            <a:pPr lvl="1"/>
            <a:r>
              <a:rPr lang="en-US" i="1" dirty="0"/>
              <a:t>Win the voters </a:t>
            </a:r>
            <a:r>
              <a:rPr lang="en-US" b="1" i="1" dirty="0"/>
              <a:t>back </a:t>
            </a:r>
            <a:r>
              <a:rPr lang="en-US" dirty="0"/>
              <a:t>(particle) </a:t>
            </a:r>
          </a:p>
          <a:p>
            <a:pPr lvl="1"/>
            <a:r>
              <a:rPr lang="en-US" i="1" dirty="0"/>
              <a:t>Promised to </a:t>
            </a:r>
            <a:r>
              <a:rPr lang="en-US" b="1" i="1" dirty="0"/>
              <a:t>back </a:t>
            </a:r>
            <a:r>
              <a:rPr lang="en-US" i="1" dirty="0"/>
              <a:t>the bill </a:t>
            </a:r>
            <a:r>
              <a:rPr lang="en-US" dirty="0"/>
              <a:t>(verb)</a:t>
            </a:r>
            <a:endParaRPr lang="en-US" altLang="en-US" dirty="0"/>
          </a:p>
          <a:p>
            <a:endParaRPr lang="en-US" dirty="0"/>
          </a:p>
        </p:txBody>
      </p:sp>
      <p:sp>
        <p:nvSpPr>
          <p:cNvPr id="4" name="TextBox 3">
            <a:extLst>
              <a:ext uri="{FF2B5EF4-FFF2-40B4-BE49-F238E27FC236}">
                <a16:creationId xmlns:a16="http://schemas.microsoft.com/office/drawing/2014/main" id="{23B2E8FD-99B5-2480-D690-2138EA069203}"/>
              </a:ext>
            </a:extLst>
          </p:cNvPr>
          <p:cNvSpPr txBox="1"/>
          <p:nvPr/>
        </p:nvSpPr>
        <p:spPr>
          <a:xfrm>
            <a:off x="1518953" y="4432358"/>
            <a:ext cx="3821736" cy="1569660"/>
          </a:xfrm>
          <a:prstGeom prst="rect">
            <a:avLst/>
          </a:prstGeom>
          <a:noFill/>
        </p:spPr>
        <p:txBody>
          <a:bodyPr wrap="square">
            <a:spAutoFit/>
          </a:bodyPr>
          <a:lstStyle/>
          <a:p>
            <a:pPr eaLnBrk="1" hangingPunct="1">
              <a:spcBef>
                <a:spcPct val="0"/>
              </a:spcBef>
              <a:buClrTx/>
              <a:buFontTx/>
              <a:buNone/>
            </a:pPr>
            <a:r>
              <a:rPr lang="en-US" altLang="en-US" sz="2400" dirty="0">
                <a:solidFill>
                  <a:srgbClr val="3333CC"/>
                </a:solidFill>
              </a:rPr>
              <a:t>Time  flies  like an arrow.</a:t>
            </a:r>
          </a:p>
          <a:p>
            <a:pPr eaLnBrk="1" hangingPunct="1">
              <a:spcBef>
                <a:spcPct val="0"/>
              </a:spcBef>
              <a:buClrTx/>
              <a:buFontTx/>
              <a:buNone/>
            </a:pPr>
            <a:r>
              <a:rPr lang="en-US" altLang="en-US" sz="2400" dirty="0">
                <a:solidFill>
                  <a:srgbClr val="CC0099"/>
                </a:solidFill>
              </a:rPr>
              <a:t>NN     VBZ </a:t>
            </a:r>
            <a:r>
              <a:rPr lang="zh-CN" altLang="en-US" sz="2400" dirty="0">
                <a:solidFill>
                  <a:srgbClr val="CC0099"/>
                </a:solidFill>
              </a:rPr>
              <a:t> </a:t>
            </a:r>
            <a:r>
              <a:rPr lang="en-US" altLang="zh-CN" sz="2400" dirty="0">
                <a:solidFill>
                  <a:srgbClr val="CC0099"/>
                </a:solidFill>
              </a:rPr>
              <a:t> </a:t>
            </a:r>
            <a:r>
              <a:rPr lang="en-US" altLang="en-US" sz="2400" dirty="0">
                <a:solidFill>
                  <a:srgbClr val="CC0099"/>
                </a:solidFill>
              </a:rPr>
              <a:t>IN   DT  NN</a:t>
            </a:r>
          </a:p>
          <a:p>
            <a:pPr>
              <a:spcBef>
                <a:spcPct val="0"/>
              </a:spcBef>
            </a:pPr>
            <a:r>
              <a:rPr lang="en-US" altLang="en-US" sz="2400" dirty="0">
                <a:solidFill>
                  <a:schemeClr val="bg1">
                    <a:lumMod val="50000"/>
                  </a:schemeClr>
                </a:solidFill>
              </a:rPr>
              <a:t>VBP     NN </a:t>
            </a:r>
            <a:r>
              <a:rPr lang="zh-CN" altLang="en-US" sz="2400" dirty="0">
                <a:solidFill>
                  <a:schemeClr val="bg1">
                    <a:lumMod val="50000"/>
                  </a:schemeClr>
                </a:solidFill>
              </a:rPr>
              <a:t> </a:t>
            </a:r>
            <a:r>
              <a:rPr lang="en-US" altLang="zh-CN" sz="2400" dirty="0">
                <a:solidFill>
                  <a:schemeClr val="bg1">
                    <a:lumMod val="50000"/>
                  </a:schemeClr>
                </a:solidFill>
              </a:rPr>
              <a:t> </a:t>
            </a:r>
            <a:r>
              <a:rPr lang="en-US" altLang="en-US" sz="2400" dirty="0">
                <a:solidFill>
                  <a:schemeClr val="bg1">
                    <a:lumMod val="50000"/>
                  </a:schemeClr>
                </a:solidFill>
              </a:rPr>
              <a:t>IN   DT  NN</a:t>
            </a:r>
            <a:endParaRPr lang="en-US" sz="2400" dirty="0">
              <a:solidFill>
                <a:schemeClr val="bg1">
                  <a:lumMod val="50000"/>
                </a:schemeClr>
              </a:solidFill>
            </a:endParaRPr>
          </a:p>
          <a:p>
            <a:pPr eaLnBrk="1" hangingPunct="1">
              <a:spcBef>
                <a:spcPct val="0"/>
              </a:spcBef>
              <a:buClrTx/>
              <a:buFontTx/>
              <a:buNone/>
            </a:pPr>
            <a:r>
              <a:rPr lang="en-US" altLang="en-US" sz="2400" dirty="0">
                <a:solidFill>
                  <a:schemeClr val="bg1">
                    <a:lumMod val="50000"/>
                  </a:schemeClr>
                </a:solidFill>
              </a:rPr>
              <a:t>NN      NN </a:t>
            </a:r>
            <a:r>
              <a:rPr lang="zh-CN" altLang="en-US" sz="2400" dirty="0">
                <a:solidFill>
                  <a:schemeClr val="bg1">
                    <a:lumMod val="50000"/>
                  </a:schemeClr>
                </a:solidFill>
              </a:rPr>
              <a:t> </a:t>
            </a:r>
            <a:r>
              <a:rPr lang="en-US" altLang="zh-CN" sz="2400" dirty="0">
                <a:solidFill>
                  <a:schemeClr val="bg1">
                    <a:lumMod val="50000"/>
                  </a:schemeClr>
                </a:solidFill>
              </a:rPr>
              <a:t> VBP</a:t>
            </a:r>
            <a:r>
              <a:rPr lang="en-US" altLang="en-US" sz="2400" dirty="0">
                <a:solidFill>
                  <a:schemeClr val="bg1">
                    <a:lumMod val="50000"/>
                  </a:schemeClr>
                </a:solidFill>
              </a:rPr>
              <a:t> DT  NN</a:t>
            </a:r>
            <a:endParaRPr lang="en-US" sz="2400" dirty="0">
              <a:solidFill>
                <a:schemeClr val="bg1">
                  <a:lumMod val="50000"/>
                </a:schemeClr>
              </a:solidFill>
            </a:endParaRPr>
          </a:p>
        </p:txBody>
      </p:sp>
      <p:sp>
        <p:nvSpPr>
          <p:cNvPr id="5" name="TextBox 4">
            <a:extLst>
              <a:ext uri="{FF2B5EF4-FFF2-40B4-BE49-F238E27FC236}">
                <a16:creationId xmlns:a16="http://schemas.microsoft.com/office/drawing/2014/main" id="{0724417E-6537-5A98-DBA2-56E4F8B1E820}"/>
              </a:ext>
            </a:extLst>
          </p:cNvPr>
          <p:cNvSpPr txBox="1"/>
          <p:nvPr/>
        </p:nvSpPr>
        <p:spPr>
          <a:xfrm>
            <a:off x="5920658" y="4432357"/>
            <a:ext cx="3821736" cy="830997"/>
          </a:xfrm>
          <a:prstGeom prst="rect">
            <a:avLst/>
          </a:prstGeom>
          <a:noFill/>
        </p:spPr>
        <p:txBody>
          <a:bodyPr wrap="square">
            <a:spAutoFit/>
          </a:bodyPr>
          <a:lstStyle/>
          <a:p>
            <a:pPr eaLnBrk="1" hangingPunct="1">
              <a:spcBef>
                <a:spcPct val="0"/>
              </a:spcBef>
              <a:buClrTx/>
              <a:buFontTx/>
              <a:buNone/>
            </a:pPr>
            <a:r>
              <a:rPr lang="en-US" altLang="en-US" sz="2400" dirty="0">
                <a:solidFill>
                  <a:srgbClr val="3333CC"/>
                </a:solidFill>
              </a:rPr>
              <a:t>Fruit  flies  like  a   banana.</a:t>
            </a:r>
          </a:p>
          <a:p>
            <a:pPr eaLnBrk="1" hangingPunct="1">
              <a:spcBef>
                <a:spcPct val="0"/>
              </a:spcBef>
              <a:buClrTx/>
              <a:buFontTx/>
              <a:buNone/>
            </a:pPr>
            <a:r>
              <a:rPr lang="en-US" altLang="en-US" sz="2400" dirty="0">
                <a:solidFill>
                  <a:srgbClr val="CC0099"/>
                </a:solidFill>
              </a:rPr>
              <a:t>NN     NN </a:t>
            </a:r>
            <a:r>
              <a:rPr lang="zh-CN" altLang="en-US" sz="2400" dirty="0">
                <a:solidFill>
                  <a:srgbClr val="CC0099"/>
                </a:solidFill>
              </a:rPr>
              <a:t> </a:t>
            </a:r>
            <a:r>
              <a:rPr lang="en-US" altLang="zh-CN" sz="2400" dirty="0">
                <a:solidFill>
                  <a:srgbClr val="CC0099"/>
                </a:solidFill>
              </a:rPr>
              <a:t> </a:t>
            </a:r>
            <a:r>
              <a:rPr lang="en-US" altLang="en-US" sz="2400" dirty="0">
                <a:solidFill>
                  <a:srgbClr val="CC0099"/>
                </a:solidFill>
              </a:rPr>
              <a:t>VBP DT  NN</a:t>
            </a:r>
            <a:endParaRPr lang="en-US" sz="2400" dirty="0"/>
          </a:p>
        </p:txBody>
      </p:sp>
    </p:spTree>
    <p:extLst>
      <p:ext uri="{BB962C8B-B14F-4D97-AF65-F5344CB8AC3E}">
        <p14:creationId xmlns:p14="http://schemas.microsoft.com/office/powerpoint/2010/main" val="16098487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0D55F-FFF3-5B41-5CA5-E574B13B181A}"/>
              </a:ext>
            </a:extLst>
          </p:cNvPr>
          <p:cNvSpPr>
            <a:spLocks noGrp="1"/>
          </p:cNvSpPr>
          <p:nvPr>
            <p:ph type="title"/>
          </p:nvPr>
        </p:nvSpPr>
        <p:spPr>
          <a:xfrm>
            <a:off x="838200" y="365126"/>
            <a:ext cx="10515600" cy="973804"/>
          </a:xfrm>
        </p:spPr>
        <p:txBody>
          <a:bodyPr/>
          <a:lstStyle/>
          <a:p>
            <a:r>
              <a:rPr lang="en-US" dirty="0"/>
              <a:t>Syntactic Parsing and Ambiguity</a:t>
            </a:r>
          </a:p>
        </p:txBody>
      </p:sp>
      <p:sp>
        <p:nvSpPr>
          <p:cNvPr id="4" name="Rectangle 50">
            <a:extLst>
              <a:ext uri="{FF2B5EF4-FFF2-40B4-BE49-F238E27FC236}">
                <a16:creationId xmlns:a16="http://schemas.microsoft.com/office/drawing/2014/main" id="{44B4CB29-4D93-15E5-71C5-B1BEF0887EAB}"/>
              </a:ext>
            </a:extLst>
          </p:cNvPr>
          <p:cNvSpPr>
            <a:spLocks noChangeArrowheads="1"/>
          </p:cNvSpPr>
          <p:nvPr/>
        </p:nvSpPr>
        <p:spPr bwMode="auto">
          <a:xfrm>
            <a:off x="2217110" y="1429416"/>
            <a:ext cx="355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S</a:t>
            </a:r>
          </a:p>
        </p:txBody>
      </p:sp>
      <p:sp>
        <p:nvSpPr>
          <p:cNvPr id="5" name="Rectangle 51">
            <a:extLst>
              <a:ext uri="{FF2B5EF4-FFF2-40B4-BE49-F238E27FC236}">
                <a16:creationId xmlns:a16="http://schemas.microsoft.com/office/drawing/2014/main" id="{A8B13825-4BB0-33DF-53A8-9C777C21E255}"/>
              </a:ext>
            </a:extLst>
          </p:cNvPr>
          <p:cNvSpPr>
            <a:spLocks noChangeArrowheads="1"/>
          </p:cNvSpPr>
          <p:nvPr/>
        </p:nvSpPr>
        <p:spPr bwMode="auto">
          <a:xfrm>
            <a:off x="664536" y="3420141"/>
            <a:ext cx="8413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Papa</a:t>
            </a:r>
          </a:p>
        </p:txBody>
      </p:sp>
      <p:sp>
        <p:nvSpPr>
          <p:cNvPr id="6" name="Rectangle 52">
            <a:extLst>
              <a:ext uri="{FF2B5EF4-FFF2-40B4-BE49-F238E27FC236}">
                <a16:creationId xmlns:a16="http://schemas.microsoft.com/office/drawing/2014/main" id="{F868EC34-4453-8215-DDF4-92185E7B54F3}"/>
              </a:ext>
            </a:extLst>
          </p:cNvPr>
          <p:cNvSpPr>
            <a:spLocks noChangeArrowheads="1"/>
          </p:cNvSpPr>
          <p:nvPr/>
        </p:nvSpPr>
        <p:spPr bwMode="auto">
          <a:xfrm>
            <a:off x="816935" y="2412078"/>
            <a:ext cx="5588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NP</a:t>
            </a:r>
          </a:p>
        </p:txBody>
      </p:sp>
      <p:cxnSp>
        <p:nvCxnSpPr>
          <p:cNvPr id="7" name="Straight Connector 54">
            <a:extLst>
              <a:ext uri="{FF2B5EF4-FFF2-40B4-BE49-F238E27FC236}">
                <a16:creationId xmlns:a16="http://schemas.microsoft.com/office/drawing/2014/main" id="{091A4FEA-CF45-33A4-859F-FCF131B532AF}"/>
              </a:ext>
            </a:extLst>
          </p:cNvPr>
          <p:cNvCxnSpPr>
            <a:cxnSpLocks noChangeShapeType="1"/>
            <a:stCxn id="6" idx="2"/>
            <a:endCxn id="5" idx="0"/>
          </p:cNvCxnSpPr>
          <p:nvPr/>
        </p:nvCxnSpPr>
        <p:spPr bwMode="auto">
          <a:xfrm rot="5400000">
            <a:off x="817729" y="3141534"/>
            <a:ext cx="546100" cy="11112"/>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8" name="Straight Connector 59">
            <a:extLst>
              <a:ext uri="{FF2B5EF4-FFF2-40B4-BE49-F238E27FC236}">
                <a16:creationId xmlns:a16="http://schemas.microsoft.com/office/drawing/2014/main" id="{50AB96B8-B32E-D0CA-A82D-FF4A17DEB511}"/>
              </a:ext>
            </a:extLst>
          </p:cNvPr>
          <p:cNvCxnSpPr>
            <a:cxnSpLocks noChangeShapeType="1"/>
            <a:stCxn id="4" idx="2"/>
            <a:endCxn id="6" idx="0"/>
          </p:cNvCxnSpPr>
          <p:nvPr/>
        </p:nvCxnSpPr>
        <p:spPr bwMode="auto">
          <a:xfrm rot="5400000">
            <a:off x="1485273" y="1502441"/>
            <a:ext cx="520700" cy="12985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9" name="Rectangle 60">
            <a:extLst>
              <a:ext uri="{FF2B5EF4-FFF2-40B4-BE49-F238E27FC236}">
                <a16:creationId xmlns:a16="http://schemas.microsoft.com/office/drawing/2014/main" id="{59A9D4BB-C009-66F1-FEA9-3B1D5816BE56}"/>
              </a:ext>
            </a:extLst>
          </p:cNvPr>
          <p:cNvSpPr>
            <a:spLocks noChangeArrowheads="1"/>
          </p:cNvSpPr>
          <p:nvPr/>
        </p:nvSpPr>
        <p:spPr bwMode="auto">
          <a:xfrm>
            <a:off x="3487111" y="2420016"/>
            <a:ext cx="53816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VP</a:t>
            </a:r>
          </a:p>
        </p:txBody>
      </p:sp>
      <p:cxnSp>
        <p:nvCxnSpPr>
          <p:cNvPr id="10" name="Straight Connector 62">
            <a:extLst>
              <a:ext uri="{FF2B5EF4-FFF2-40B4-BE49-F238E27FC236}">
                <a16:creationId xmlns:a16="http://schemas.microsoft.com/office/drawing/2014/main" id="{C37F4442-C2F4-7082-580A-CD82AD8F3B21}"/>
              </a:ext>
            </a:extLst>
          </p:cNvPr>
          <p:cNvCxnSpPr>
            <a:cxnSpLocks noChangeShapeType="1"/>
            <a:stCxn id="4" idx="2"/>
            <a:endCxn id="9" idx="0"/>
          </p:cNvCxnSpPr>
          <p:nvPr/>
        </p:nvCxnSpPr>
        <p:spPr bwMode="auto">
          <a:xfrm rot="16200000" flipH="1">
            <a:off x="2811630" y="1474660"/>
            <a:ext cx="528637" cy="13620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11" name="Rectangle 63">
            <a:extLst>
              <a:ext uri="{FF2B5EF4-FFF2-40B4-BE49-F238E27FC236}">
                <a16:creationId xmlns:a16="http://schemas.microsoft.com/office/drawing/2014/main" id="{EC6620AD-93C7-8E52-C091-AE45A6FFE742}"/>
              </a:ext>
            </a:extLst>
          </p:cNvPr>
          <p:cNvSpPr>
            <a:spLocks noChangeArrowheads="1"/>
          </p:cNvSpPr>
          <p:nvPr/>
        </p:nvSpPr>
        <p:spPr bwMode="auto">
          <a:xfrm>
            <a:off x="2490160" y="3407441"/>
            <a:ext cx="5397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VP</a:t>
            </a:r>
          </a:p>
        </p:txBody>
      </p:sp>
      <p:sp>
        <p:nvSpPr>
          <p:cNvPr id="12" name="Rectangle 64">
            <a:extLst>
              <a:ext uri="{FF2B5EF4-FFF2-40B4-BE49-F238E27FC236}">
                <a16:creationId xmlns:a16="http://schemas.microsoft.com/office/drawing/2014/main" id="{60245284-4306-1598-8DF6-BF06A3D41FEA}"/>
              </a:ext>
            </a:extLst>
          </p:cNvPr>
          <p:cNvSpPr>
            <a:spLocks noChangeArrowheads="1"/>
          </p:cNvSpPr>
          <p:nvPr/>
        </p:nvSpPr>
        <p:spPr bwMode="auto">
          <a:xfrm>
            <a:off x="2002798" y="4231354"/>
            <a:ext cx="3683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V</a:t>
            </a:r>
          </a:p>
        </p:txBody>
      </p:sp>
      <p:sp>
        <p:nvSpPr>
          <p:cNvPr id="13" name="Rectangle 65">
            <a:extLst>
              <a:ext uri="{FF2B5EF4-FFF2-40B4-BE49-F238E27FC236}">
                <a16:creationId xmlns:a16="http://schemas.microsoft.com/office/drawing/2014/main" id="{EDAE5BA5-1EA6-58A2-61CC-04AFC1179D0B}"/>
              </a:ext>
            </a:extLst>
          </p:cNvPr>
          <p:cNvSpPr>
            <a:spLocks noChangeArrowheads="1"/>
          </p:cNvSpPr>
          <p:nvPr/>
        </p:nvSpPr>
        <p:spPr bwMode="auto">
          <a:xfrm>
            <a:off x="2950535" y="4234528"/>
            <a:ext cx="5603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NP</a:t>
            </a:r>
          </a:p>
        </p:txBody>
      </p:sp>
      <p:sp>
        <p:nvSpPr>
          <p:cNvPr id="14" name="Rectangle 67">
            <a:extLst>
              <a:ext uri="{FF2B5EF4-FFF2-40B4-BE49-F238E27FC236}">
                <a16:creationId xmlns:a16="http://schemas.microsoft.com/office/drawing/2014/main" id="{65FE8EA0-C0E3-A41F-520E-8320DB48CB58}"/>
              </a:ext>
            </a:extLst>
          </p:cNvPr>
          <p:cNvSpPr>
            <a:spLocks noChangeArrowheads="1"/>
          </p:cNvSpPr>
          <p:nvPr/>
        </p:nvSpPr>
        <p:spPr bwMode="auto">
          <a:xfrm>
            <a:off x="2493336" y="5007641"/>
            <a:ext cx="6572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Det</a:t>
            </a:r>
          </a:p>
        </p:txBody>
      </p:sp>
      <p:sp>
        <p:nvSpPr>
          <p:cNvPr id="15" name="Rectangle 68">
            <a:extLst>
              <a:ext uri="{FF2B5EF4-FFF2-40B4-BE49-F238E27FC236}">
                <a16:creationId xmlns:a16="http://schemas.microsoft.com/office/drawing/2014/main" id="{4D1DAEFA-1DB5-6CE8-FD6D-AC85DC476FF4}"/>
              </a:ext>
            </a:extLst>
          </p:cNvPr>
          <p:cNvSpPr>
            <a:spLocks noChangeArrowheads="1"/>
          </p:cNvSpPr>
          <p:nvPr/>
        </p:nvSpPr>
        <p:spPr bwMode="auto">
          <a:xfrm>
            <a:off x="3483936" y="5010816"/>
            <a:ext cx="3905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a:t>
            </a:r>
          </a:p>
        </p:txBody>
      </p:sp>
      <p:sp>
        <p:nvSpPr>
          <p:cNvPr id="16" name="Rectangle 69">
            <a:extLst>
              <a:ext uri="{FF2B5EF4-FFF2-40B4-BE49-F238E27FC236}">
                <a16:creationId xmlns:a16="http://schemas.microsoft.com/office/drawing/2014/main" id="{32266F07-EAC9-B047-3974-5A5BF8AF8299}"/>
              </a:ext>
            </a:extLst>
          </p:cNvPr>
          <p:cNvSpPr>
            <a:spLocks noChangeArrowheads="1"/>
          </p:cNvSpPr>
          <p:nvPr/>
        </p:nvSpPr>
        <p:spPr bwMode="auto">
          <a:xfrm>
            <a:off x="2510798" y="5772816"/>
            <a:ext cx="6207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the</a:t>
            </a:r>
          </a:p>
        </p:txBody>
      </p:sp>
      <p:sp>
        <p:nvSpPr>
          <p:cNvPr id="17" name="Rectangle 70">
            <a:extLst>
              <a:ext uri="{FF2B5EF4-FFF2-40B4-BE49-F238E27FC236}">
                <a16:creationId xmlns:a16="http://schemas.microsoft.com/office/drawing/2014/main" id="{78C36242-0B4E-8400-AC23-6B1D8F9981C2}"/>
              </a:ext>
            </a:extLst>
          </p:cNvPr>
          <p:cNvSpPr>
            <a:spLocks noChangeArrowheads="1"/>
          </p:cNvSpPr>
          <p:nvPr/>
        </p:nvSpPr>
        <p:spPr bwMode="auto">
          <a:xfrm>
            <a:off x="3185485" y="5777578"/>
            <a:ext cx="9842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caviar</a:t>
            </a:r>
          </a:p>
        </p:txBody>
      </p:sp>
      <p:cxnSp>
        <p:nvCxnSpPr>
          <p:cNvPr id="18" name="Straight Connector 72">
            <a:extLst>
              <a:ext uri="{FF2B5EF4-FFF2-40B4-BE49-F238E27FC236}">
                <a16:creationId xmlns:a16="http://schemas.microsoft.com/office/drawing/2014/main" id="{58B5D78D-1D57-100B-4247-33F95E283041}"/>
              </a:ext>
            </a:extLst>
          </p:cNvPr>
          <p:cNvCxnSpPr>
            <a:cxnSpLocks noChangeShapeType="1"/>
            <a:stCxn id="14" idx="2"/>
            <a:endCxn id="16" idx="0"/>
          </p:cNvCxnSpPr>
          <p:nvPr/>
        </p:nvCxnSpPr>
        <p:spPr bwMode="auto">
          <a:xfrm rot="5400000">
            <a:off x="2669548" y="5620415"/>
            <a:ext cx="3048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19" name="Straight Connector 74">
            <a:extLst>
              <a:ext uri="{FF2B5EF4-FFF2-40B4-BE49-F238E27FC236}">
                <a16:creationId xmlns:a16="http://schemas.microsoft.com/office/drawing/2014/main" id="{B06EC00E-EA0A-A44D-809C-184FB22460AB}"/>
              </a:ext>
            </a:extLst>
          </p:cNvPr>
          <p:cNvCxnSpPr>
            <a:cxnSpLocks noChangeShapeType="1"/>
            <a:stCxn id="15" idx="2"/>
            <a:endCxn id="17" idx="0"/>
          </p:cNvCxnSpPr>
          <p:nvPr/>
        </p:nvCxnSpPr>
        <p:spPr bwMode="auto">
          <a:xfrm rot="5400000">
            <a:off x="3526004" y="5624384"/>
            <a:ext cx="304800" cy="1588"/>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20" name="Straight Connector 76">
            <a:extLst>
              <a:ext uri="{FF2B5EF4-FFF2-40B4-BE49-F238E27FC236}">
                <a16:creationId xmlns:a16="http://schemas.microsoft.com/office/drawing/2014/main" id="{5BDB75DF-D9A4-8AB7-F30F-C9B3C9CF35E9}"/>
              </a:ext>
            </a:extLst>
          </p:cNvPr>
          <p:cNvCxnSpPr>
            <a:cxnSpLocks noChangeShapeType="1"/>
            <a:stCxn id="13" idx="2"/>
            <a:endCxn id="14" idx="0"/>
          </p:cNvCxnSpPr>
          <p:nvPr/>
        </p:nvCxnSpPr>
        <p:spPr bwMode="auto">
          <a:xfrm rot="5400000">
            <a:off x="2870367" y="4648072"/>
            <a:ext cx="311150" cy="407987"/>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21" name="Straight Connector 78">
            <a:extLst>
              <a:ext uri="{FF2B5EF4-FFF2-40B4-BE49-F238E27FC236}">
                <a16:creationId xmlns:a16="http://schemas.microsoft.com/office/drawing/2014/main" id="{2DBED1D7-08FD-6D3C-9D34-FF1B7791874C}"/>
              </a:ext>
            </a:extLst>
          </p:cNvPr>
          <p:cNvCxnSpPr>
            <a:cxnSpLocks noChangeShapeType="1"/>
            <a:stCxn id="13" idx="2"/>
            <a:endCxn id="15" idx="0"/>
          </p:cNvCxnSpPr>
          <p:nvPr/>
        </p:nvCxnSpPr>
        <p:spPr bwMode="auto">
          <a:xfrm rot="16200000" flipH="1">
            <a:off x="3297405" y="4629022"/>
            <a:ext cx="314325" cy="449263"/>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22" name="Rectangle 79">
            <a:extLst>
              <a:ext uri="{FF2B5EF4-FFF2-40B4-BE49-F238E27FC236}">
                <a16:creationId xmlns:a16="http://schemas.microsoft.com/office/drawing/2014/main" id="{2E5E65B5-744E-29B2-EC46-9A27FC0C66B9}"/>
              </a:ext>
            </a:extLst>
          </p:cNvPr>
          <p:cNvSpPr>
            <a:spLocks noChangeArrowheads="1"/>
          </p:cNvSpPr>
          <p:nvPr/>
        </p:nvSpPr>
        <p:spPr bwMode="auto">
          <a:xfrm>
            <a:off x="5057149" y="4234528"/>
            <a:ext cx="5603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NP</a:t>
            </a:r>
          </a:p>
        </p:txBody>
      </p:sp>
      <p:sp>
        <p:nvSpPr>
          <p:cNvPr id="23" name="Rectangle 80">
            <a:extLst>
              <a:ext uri="{FF2B5EF4-FFF2-40B4-BE49-F238E27FC236}">
                <a16:creationId xmlns:a16="http://schemas.microsoft.com/office/drawing/2014/main" id="{7BC1BECF-36D3-2E7B-2128-52F7F660890B}"/>
              </a:ext>
            </a:extLst>
          </p:cNvPr>
          <p:cNvSpPr>
            <a:spLocks noChangeArrowheads="1"/>
          </p:cNvSpPr>
          <p:nvPr/>
        </p:nvSpPr>
        <p:spPr bwMode="auto">
          <a:xfrm>
            <a:off x="4655511" y="5007641"/>
            <a:ext cx="6572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Det</a:t>
            </a:r>
          </a:p>
        </p:txBody>
      </p:sp>
      <p:sp>
        <p:nvSpPr>
          <p:cNvPr id="24" name="Rectangle 81">
            <a:extLst>
              <a:ext uri="{FF2B5EF4-FFF2-40B4-BE49-F238E27FC236}">
                <a16:creationId xmlns:a16="http://schemas.microsoft.com/office/drawing/2014/main" id="{5409DA37-0FDC-BA1A-AC3C-234035606BFD}"/>
              </a:ext>
            </a:extLst>
          </p:cNvPr>
          <p:cNvSpPr>
            <a:spLocks noChangeArrowheads="1"/>
          </p:cNvSpPr>
          <p:nvPr/>
        </p:nvSpPr>
        <p:spPr bwMode="auto">
          <a:xfrm>
            <a:off x="5538160" y="5010816"/>
            <a:ext cx="38893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a:t>
            </a:r>
          </a:p>
        </p:txBody>
      </p:sp>
      <p:sp>
        <p:nvSpPr>
          <p:cNvPr id="25" name="Rectangle 82">
            <a:extLst>
              <a:ext uri="{FF2B5EF4-FFF2-40B4-BE49-F238E27FC236}">
                <a16:creationId xmlns:a16="http://schemas.microsoft.com/office/drawing/2014/main" id="{880C755F-61BA-74ED-F34C-9F75932AE512}"/>
              </a:ext>
            </a:extLst>
          </p:cNvPr>
          <p:cNvSpPr>
            <a:spLocks noChangeArrowheads="1"/>
          </p:cNvSpPr>
          <p:nvPr/>
        </p:nvSpPr>
        <p:spPr bwMode="auto">
          <a:xfrm>
            <a:off x="4814261" y="5772816"/>
            <a:ext cx="3460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a</a:t>
            </a:r>
          </a:p>
        </p:txBody>
      </p:sp>
      <p:sp>
        <p:nvSpPr>
          <p:cNvPr id="26" name="Rectangle 83">
            <a:extLst>
              <a:ext uri="{FF2B5EF4-FFF2-40B4-BE49-F238E27FC236}">
                <a16:creationId xmlns:a16="http://schemas.microsoft.com/office/drawing/2014/main" id="{ABB4209B-0C8A-C2FA-2D2D-5980C09EF2EB}"/>
              </a:ext>
            </a:extLst>
          </p:cNvPr>
          <p:cNvSpPr>
            <a:spLocks noChangeArrowheads="1"/>
          </p:cNvSpPr>
          <p:nvPr/>
        </p:nvSpPr>
        <p:spPr bwMode="auto">
          <a:xfrm>
            <a:off x="5233360" y="5777578"/>
            <a:ext cx="9969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spoon</a:t>
            </a:r>
          </a:p>
        </p:txBody>
      </p:sp>
      <p:cxnSp>
        <p:nvCxnSpPr>
          <p:cNvPr id="27" name="Straight Connector 84">
            <a:extLst>
              <a:ext uri="{FF2B5EF4-FFF2-40B4-BE49-F238E27FC236}">
                <a16:creationId xmlns:a16="http://schemas.microsoft.com/office/drawing/2014/main" id="{6A989C88-365C-82A5-7E50-93A5579CA2E7}"/>
              </a:ext>
            </a:extLst>
          </p:cNvPr>
          <p:cNvCxnSpPr>
            <a:cxnSpLocks noChangeShapeType="1"/>
            <a:stCxn id="23" idx="2"/>
            <a:endCxn id="25" idx="0"/>
          </p:cNvCxnSpPr>
          <p:nvPr/>
        </p:nvCxnSpPr>
        <p:spPr bwMode="auto">
          <a:xfrm rot="16200000" flipH="1">
            <a:off x="4833311" y="5618828"/>
            <a:ext cx="304800" cy="31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28" name="Straight Connector 85">
            <a:extLst>
              <a:ext uri="{FF2B5EF4-FFF2-40B4-BE49-F238E27FC236}">
                <a16:creationId xmlns:a16="http://schemas.microsoft.com/office/drawing/2014/main" id="{E11CCD46-38C3-9973-FA4E-2B7ED486E4D2}"/>
              </a:ext>
            </a:extLst>
          </p:cNvPr>
          <p:cNvCxnSpPr>
            <a:cxnSpLocks noChangeShapeType="1"/>
            <a:stCxn id="24" idx="2"/>
            <a:endCxn id="26" idx="0"/>
          </p:cNvCxnSpPr>
          <p:nvPr/>
        </p:nvCxnSpPr>
        <p:spPr bwMode="auto">
          <a:xfrm rot="5400000">
            <a:off x="5579435" y="5625178"/>
            <a:ext cx="3048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29" name="Straight Connector 86">
            <a:extLst>
              <a:ext uri="{FF2B5EF4-FFF2-40B4-BE49-F238E27FC236}">
                <a16:creationId xmlns:a16="http://schemas.microsoft.com/office/drawing/2014/main" id="{6EFAA137-DD76-65B8-AB31-809D3E9AC8A9}"/>
              </a:ext>
            </a:extLst>
          </p:cNvPr>
          <p:cNvCxnSpPr>
            <a:cxnSpLocks noChangeShapeType="1"/>
            <a:stCxn id="22" idx="2"/>
            <a:endCxn id="23" idx="0"/>
          </p:cNvCxnSpPr>
          <p:nvPr/>
        </p:nvCxnSpPr>
        <p:spPr bwMode="auto">
          <a:xfrm rot="5400000">
            <a:off x="5005554" y="4675059"/>
            <a:ext cx="311150" cy="354012"/>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0" name="Straight Connector 87">
            <a:extLst>
              <a:ext uri="{FF2B5EF4-FFF2-40B4-BE49-F238E27FC236}">
                <a16:creationId xmlns:a16="http://schemas.microsoft.com/office/drawing/2014/main" id="{DFDE17BB-469C-0C70-0828-FFE8485C351E}"/>
              </a:ext>
            </a:extLst>
          </p:cNvPr>
          <p:cNvCxnSpPr>
            <a:cxnSpLocks noChangeShapeType="1"/>
            <a:stCxn id="22" idx="2"/>
            <a:endCxn id="24" idx="0"/>
          </p:cNvCxnSpPr>
          <p:nvPr/>
        </p:nvCxnSpPr>
        <p:spPr bwMode="auto">
          <a:xfrm rot="16200000" flipH="1">
            <a:off x="5377823" y="4656803"/>
            <a:ext cx="314325" cy="39370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31" name="Rectangle 88">
            <a:extLst>
              <a:ext uri="{FF2B5EF4-FFF2-40B4-BE49-F238E27FC236}">
                <a16:creationId xmlns:a16="http://schemas.microsoft.com/office/drawing/2014/main" id="{7BAA5640-0901-E172-8BEB-DAB99C7285C7}"/>
              </a:ext>
            </a:extLst>
          </p:cNvPr>
          <p:cNvSpPr>
            <a:spLocks noChangeArrowheads="1"/>
          </p:cNvSpPr>
          <p:nvPr/>
        </p:nvSpPr>
        <p:spPr bwMode="auto">
          <a:xfrm>
            <a:off x="1885324" y="5020341"/>
            <a:ext cx="61118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ate</a:t>
            </a:r>
          </a:p>
        </p:txBody>
      </p:sp>
      <p:cxnSp>
        <p:nvCxnSpPr>
          <p:cNvPr id="32" name="Straight Connector 89">
            <a:extLst>
              <a:ext uri="{FF2B5EF4-FFF2-40B4-BE49-F238E27FC236}">
                <a16:creationId xmlns:a16="http://schemas.microsoft.com/office/drawing/2014/main" id="{E8A8D14C-5D32-2C47-A3A5-9B3A2C6727BC}"/>
              </a:ext>
            </a:extLst>
          </p:cNvPr>
          <p:cNvCxnSpPr>
            <a:cxnSpLocks noChangeShapeType="1"/>
            <a:stCxn id="12" idx="2"/>
            <a:endCxn id="31" idx="0"/>
          </p:cNvCxnSpPr>
          <p:nvPr/>
        </p:nvCxnSpPr>
        <p:spPr bwMode="auto">
          <a:xfrm rot="16200000" flipH="1">
            <a:off x="2024230" y="4854447"/>
            <a:ext cx="328612" cy="31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3" name="Straight Connector 98">
            <a:extLst>
              <a:ext uri="{FF2B5EF4-FFF2-40B4-BE49-F238E27FC236}">
                <a16:creationId xmlns:a16="http://schemas.microsoft.com/office/drawing/2014/main" id="{4CAA313F-33A5-A3A2-C241-8932F7EC9D87}"/>
              </a:ext>
            </a:extLst>
          </p:cNvPr>
          <p:cNvCxnSpPr>
            <a:cxnSpLocks noChangeShapeType="1"/>
            <a:stCxn id="11" idx="2"/>
            <a:endCxn id="12" idx="0"/>
          </p:cNvCxnSpPr>
          <p:nvPr/>
        </p:nvCxnSpPr>
        <p:spPr bwMode="auto">
          <a:xfrm rot="5400000">
            <a:off x="2291723" y="3763041"/>
            <a:ext cx="363538" cy="573087"/>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4" name="Straight Connector 101">
            <a:extLst>
              <a:ext uri="{FF2B5EF4-FFF2-40B4-BE49-F238E27FC236}">
                <a16:creationId xmlns:a16="http://schemas.microsoft.com/office/drawing/2014/main" id="{968368DF-FD46-284F-02F7-E23A0ADF7C99}"/>
              </a:ext>
            </a:extLst>
          </p:cNvPr>
          <p:cNvCxnSpPr>
            <a:cxnSpLocks noChangeShapeType="1"/>
            <a:stCxn id="11" idx="2"/>
            <a:endCxn id="13" idx="0"/>
          </p:cNvCxnSpPr>
          <p:nvPr/>
        </p:nvCxnSpPr>
        <p:spPr bwMode="auto">
          <a:xfrm rot="16200000" flipH="1">
            <a:off x="2811629" y="3816222"/>
            <a:ext cx="366713" cy="46990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35" name="Rectangle 103">
            <a:extLst>
              <a:ext uri="{FF2B5EF4-FFF2-40B4-BE49-F238E27FC236}">
                <a16:creationId xmlns:a16="http://schemas.microsoft.com/office/drawing/2014/main" id="{3479ED5E-4BAD-4EBE-62F3-A6D7BE807D33}"/>
              </a:ext>
            </a:extLst>
          </p:cNvPr>
          <p:cNvSpPr>
            <a:spLocks noChangeArrowheads="1"/>
          </p:cNvSpPr>
          <p:nvPr/>
        </p:nvSpPr>
        <p:spPr bwMode="auto">
          <a:xfrm>
            <a:off x="4636461" y="3410616"/>
            <a:ext cx="5238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PP</a:t>
            </a:r>
          </a:p>
        </p:txBody>
      </p:sp>
      <p:sp>
        <p:nvSpPr>
          <p:cNvPr id="36" name="Rectangle 104">
            <a:extLst>
              <a:ext uri="{FF2B5EF4-FFF2-40B4-BE49-F238E27FC236}">
                <a16:creationId xmlns:a16="http://schemas.microsoft.com/office/drawing/2014/main" id="{54B7F9E7-4D14-FA3C-1B66-521BB0883FE4}"/>
              </a:ext>
            </a:extLst>
          </p:cNvPr>
          <p:cNvSpPr>
            <a:spLocks noChangeArrowheads="1"/>
          </p:cNvSpPr>
          <p:nvPr/>
        </p:nvSpPr>
        <p:spPr bwMode="auto">
          <a:xfrm>
            <a:off x="4272923" y="4234528"/>
            <a:ext cx="35401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P</a:t>
            </a:r>
          </a:p>
        </p:txBody>
      </p:sp>
      <p:sp>
        <p:nvSpPr>
          <p:cNvPr id="37" name="Rectangle 105">
            <a:extLst>
              <a:ext uri="{FF2B5EF4-FFF2-40B4-BE49-F238E27FC236}">
                <a16:creationId xmlns:a16="http://schemas.microsoft.com/office/drawing/2014/main" id="{3C52BD1B-3651-AC5B-9D7E-88A0EA522493}"/>
              </a:ext>
            </a:extLst>
          </p:cNvPr>
          <p:cNvSpPr>
            <a:spLocks noChangeArrowheads="1"/>
          </p:cNvSpPr>
          <p:nvPr/>
        </p:nvSpPr>
        <p:spPr bwMode="auto">
          <a:xfrm>
            <a:off x="4066549" y="5020341"/>
            <a:ext cx="7588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with</a:t>
            </a:r>
          </a:p>
        </p:txBody>
      </p:sp>
      <p:cxnSp>
        <p:nvCxnSpPr>
          <p:cNvPr id="38" name="Straight Connector 106">
            <a:extLst>
              <a:ext uri="{FF2B5EF4-FFF2-40B4-BE49-F238E27FC236}">
                <a16:creationId xmlns:a16="http://schemas.microsoft.com/office/drawing/2014/main" id="{5D23672A-2CF7-32DA-D175-95E420670354}"/>
              </a:ext>
            </a:extLst>
          </p:cNvPr>
          <p:cNvCxnSpPr>
            <a:cxnSpLocks noChangeShapeType="1"/>
            <a:stCxn id="36" idx="2"/>
            <a:endCxn id="37" idx="0"/>
          </p:cNvCxnSpPr>
          <p:nvPr/>
        </p:nvCxnSpPr>
        <p:spPr bwMode="auto">
          <a:xfrm rot="5400000">
            <a:off x="4285623" y="4856828"/>
            <a:ext cx="323850" cy="31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9" name="Straight Connector 107">
            <a:extLst>
              <a:ext uri="{FF2B5EF4-FFF2-40B4-BE49-F238E27FC236}">
                <a16:creationId xmlns:a16="http://schemas.microsoft.com/office/drawing/2014/main" id="{582F75D6-1C21-131F-4407-5C37D2EF0413}"/>
              </a:ext>
            </a:extLst>
          </p:cNvPr>
          <p:cNvCxnSpPr>
            <a:cxnSpLocks noChangeShapeType="1"/>
            <a:stCxn id="35" idx="2"/>
            <a:endCxn id="36" idx="0"/>
          </p:cNvCxnSpPr>
          <p:nvPr/>
        </p:nvCxnSpPr>
        <p:spPr bwMode="auto">
          <a:xfrm rot="5400000">
            <a:off x="4492792" y="3828922"/>
            <a:ext cx="361950" cy="449263"/>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40" name="Straight Connector 108">
            <a:extLst>
              <a:ext uri="{FF2B5EF4-FFF2-40B4-BE49-F238E27FC236}">
                <a16:creationId xmlns:a16="http://schemas.microsoft.com/office/drawing/2014/main" id="{00434AE6-653E-78B8-25CA-69EEF873E261}"/>
              </a:ext>
            </a:extLst>
          </p:cNvPr>
          <p:cNvCxnSpPr>
            <a:cxnSpLocks noChangeShapeType="1"/>
            <a:stCxn id="35" idx="2"/>
            <a:endCxn id="22" idx="0"/>
          </p:cNvCxnSpPr>
          <p:nvPr/>
        </p:nvCxnSpPr>
        <p:spPr bwMode="auto">
          <a:xfrm rot="16200000" flipH="1">
            <a:off x="4937292" y="3833685"/>
            <a:ext cx="361950" cy="439737"/>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41" name="Straight Connector 111">
            <a:extLst>
              <a:ext uri="{FF2B5EF4-FFF2-40B4-BE49-F238E27FC236}">
                <a16:creationId xmlns:a16="http://schemas.microsoft.com/office/drawing/2014/main" id="{887CF357-DB46-B0AD-E191-E9B06DDC0089}"/>
              </a:ext>
            </a:extLst>
          </p:cNvPr>
          <p:cNvCxnSpPr>
            <a:cxnSpLocks noChangeShapeType="1"/>
            <a:stCxn id="9" idx="2"/>
            <a:endCxn id="11" idx="0"/>
          </p:cNvCxnSpPr>
          <p:nvPr/>
        </p:nvCxnSpPr>
        <p:spPr bwMode="auto">
          <a:xfrm rot="5400000">
            <a:off x="2995779" y="2646234"/>
            <a:ext cx="525462" cy="99695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42" name="Straight Connector 114">
            <a:extLst>
              <a:ext uri="{FF2B5EF4-FFF2-40B4-BE49-F238E27FC236}">
                <a16:creationId xmlns:a16="http://schemas.microsoft.com/office/drawing/2014/main" id="{3AD9F36C-7763-230F-E5C2-8ED4E1E4B1CA}"/>
              </a:ext>
            </a:extLst>
          </p:cNvPr>
          <p:cNvCxnSpPr>
            <a:cxnSpLocks noChangeShapeType="1"/>
            <a:stCxn id="9" idx="2"/>
            <a:endCxn id="35" idx="0"/>
          </p:cNvCxnSpPr>
          <p:nvPr/>
        </p:nvCxnSpPr>
        <p:spPr bwMode="auto">
          <a:xfrm rot="16200000" flipH="1">
            <a:off x="4063374" y="2575591"/>
            <a:ext cx="528637" cy="1141413"/>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43" name="Rectangle 50">
            <a:extLst>
              <a:ext uri="{FF2B5EF4-FFF2-40B4-BE49-F238E27FC236}">
                <a16:creationId xmlns:a16="http://schemas.microsoft.com/office/drawing/2014/main" id="{80A655EC-1F86-AAC3-501E-3DFBD7B4E972}"/>
              </a:ext>
            </a:extLst>
          </p:cNvPr>
          <p:cNvSpPr>
            <a:spLocks noChangeArrowheads="1"/>
          </p:cNvSpPr>
          <p:nvPr/>
        </p:nvSpPr>
        <p:spPr bwMode="auto">
          <a:xfrm>
            <a:off x="7767302" y="1386886"/>
            <a:ext cx="355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S</a:t>
            </a:r>
          </a:p>
        </p:txBody>
      </p:sp>
      <p:sp>
        <p:nvSpPr>
          <p:cNvPr id="44" name="Rectangle 51">
            <a:extLst>
              <a:ext uri="{FF2B5EF4-FFF2-40B4-BE49-F238E27FC236}">
                <a16:creationId xmlns:a16="http://schemas.microsoft.com/office/drawing/2014/main" id="{292D5100-57FF-1A2E-69A4-9F3B8B42C4DC}"/>
              </a:ext>
            </a:extLst>
          </p:cNvPr>
          <p:cNvSpPr>
            <a:spLocks noChangeArrowheads="1"/>
          </p:cNvSpPr>
          <p:nvPr/>
        </p:nvSpPr>
        <p:spPr bwMode="auto">
          <a:xfrm>
            <a:off x="6214728" y="3377611"/>
            <a:ext cx="8413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Papa</a:t>
            </a:r>
          </a:p>
        </p:txBody>
      </p:sp>
      <p:sp>
        <p:nvSpPr>
          <p:cNvPr id="45" name="Rectangle 52">
            <a:extLst>
              <a:ext uri="{FF2B5EF4-FFF2-40B4-BE49-F238E27FC236}">
                <a16:creationId xmlns:a16="http://schemas.microsoft.com/office/drawing/2014/main" id="{1D40141F-129C-D972-7E26-83E545FDC745}"/>
              </a:ext>
            </a:extLst>
          </p:cNvPr>
          <p:cNvSpPr>
            <a:spLocks noChangeArrowheads="1"/>
          </p:cNvSpPr>
          <p:nvPr/>
        </p:nvSpPr>
        <p:spPr bwMode="auto">
          <a:xfrm>
            <a:off x="6367127" y="2369548"/>
            <a:ext cx="5588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NP</a:t>
            </a:r>
          </a:p>
        </p:txBody>
      </p:sp>
      <p:cxnSp>
        <p:nvCxnSpPr>
          <p:cNvPr id="46" name="Straight Connector 54">
            <a:extLst>
              <a:ext uri="{FF2B5EF4-FFF2-40B4-BE49-F238E27FC236}">
                <a16:creationId xmlns:a16="http://schemas.microsoft.com/office/drawing/2014/main" id="{77F64261-82CC-7C75-C537-C4BD39F5F03F}"/>
              </a:ext>
            </a:extLst>
          </p:cNvPr>
          <p:cNvCxnSpPr>
            <a:cxnSpLocks noChangeShapeType="1"/>
            <a:stCxn id="45" idx="2"/>
            <a:endCxn id="44" idx="0"/>
          </p:cNvCxnSpPr>
          <p:nvPr/>
        </p:nvCxnSpPr>
        <p:spPr bwMode="auto">
          <a:xfrm rot="5400000">
            <a:off x="6367921" y="3099004"/>
            <a:ext cx="546100" cy="11112"/>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47" name="Straight Connector 59">
            <a:extLst>
              <a:ext uri="{FF2B5EF4-FFF2-40B4-BE49-F238E27FC236}">
                <a16:creationId xmlns:a16="http://schemas.microsoft.com/office/drawing/2014/main" id="{4FDCF837-D642-444C-0EDA-A90D2800EEA5}"/>
              </a:ext>
            </a:extLst>
          </p:cNvPr>
          <p:cNvCxnSpPr>
            <a:cxnSpLocks noChangeShapeType="1"/>
            <a:stCxn id="43" idx="2"/>
            <a:endCxn id="45" idx="0"/>
          </p:cNvCxnSpPr>
          <p:nvPr/>
        </p:nvCxnSpPr>
        <p:spPr bwMode="auto">
          <a:xfrm rot="5400000">
            <a:off x="7035465" y="1459911"/>
            <a:ext cx="520700" cy="12985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48" name="Rectangle 60">
            <a:extLst>
              <a:ext uri="{FF2B5EF4-FFF2-40B4-BE49-F238E27FC236}">
                <a16:creationId xmlns:a16="http://schemas.microsoft.com/office/drawing/2014/main" id="{D5B280A9-7ED2-E6B9-16AD-AD28BE94DD52}"/>
              </a:ext>
            </a:extLst>
          </p:cNvPr>
          <p:cNvSpPr>
            <a:spLocks noChangeArrowheads="1"/>
          </p:cNvSpPr>
          <p:nvPr/>
        </p:nvSpPr>
        <p:spPr bwMode="auto">
          <a:xfrm>
            <a:off x="9037303" y="2377486"/>
            <a:ext cx="53816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VP</a:t>
            </a:r>
          </a:p>
        </p:txBody>
      </p:sp>
      <p:cxnSp>
        <p:nvCxnSpPr>
          <p:cNvPr id="49" name="Straight Connector 62">
            <a:extLst>
              <a:ext uri="{FF2B5EF4-FFF2-40B4-BE49-F238E27FC236}">
                <a16:creationId xmlns:a16="http://schemas.microsoft.com/office/drawing/2014/main" id="{643C1B1D-097B-D1F4-BB34-BFD9AF276772}"/>
              </a:ext>
            </a:extLst>
          </p:cNvPr>
          <p:cNvCxnSpPr>
            <a:cxnSpLocks noChangeShapeType="1"/>
            <a:stCxn id="43" idx="2"/>
            <a:endCxn id="48" idx="0"/>
          </p:cNvCxnSpPr>
          <p:nvPr/>
        </p:nvCxnSpPr>
        <p:spPr bwMode="auto">
          <a:xfrm rot="16200000" flipH="1">
            <a:off x="8361822" y="1432130"/>
            <a:ext cx="528637" cy="13620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50" name="Rectangle 63">
            <a:extLst>
              <a:ext uri="{FF2B5EF4-FFF2-40B4-BE49-F238E27FC236}">
                <a16:creationId xmlns:a16="http://schemas.microsoft.com/office/drawing/2014/main" id="{33FBFB68-A85D-3C76-BBEC-57F4DCAEB8B7}"/>
              </a:ext>
            </a:extLst>
          </p:cNvPr>
          <p:cNvSpPr>
            <a:spLocks noChangeArrowheads="1"/>
          </p:cNvSpPr>
          <p:nvPr/>
        </p:nvSpPr>
        <p:spPr bwMode="auto">
          <a:xfrm>
            <a:off x="9327816" y="3364911"/>
            <a:ext cx="56038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NP</a:t>
            </a:r>
          </a:p>
        </p:txBody>
      </p:sp>
      <p:sp>
        <p:nvSpPr>
          <p:cNvPr id="51" name="Rectangle 64">
            <a:extLst>
              <a:ext uri="{FF2B5EF4-FFF2-40B4-BE49-F238E27FC236}">
                <a16:creationId xmlns:a16="http://schemas.microsoft.com/office/drawing/2014/main" id="{1A219BAF-29D1-D21F-9645-A5F7C5D14A13}"/>
              </a:ext>
            </a:extLst>
          </p:cNvPr>
          <p:cNvSpPr>
            <a:spLocks noChangeArrowheads="1"/>
          </p:cNvSpPr>
          <p:nvPr/>
        </p:nvSpPr>
        <p:spPr bwMode="auto">
          <a:xfrm>
            <a:off x="7552990" y="3422061"/>
            <a:ext cx="3683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V</a:t>
            </a:r>
          </a:p>
        </p:txBody>
      </p:sp>
      <p:sp>
        <p:nvSpPr>
          <p:cNvPr id="52" name="Rectangle 65">
            <a:extLst>
              <a:ext uri="{FF2B5EF4-FFF2-40B4-BE49-F238E27FC236}">
                <a16:creationId xmlns:a16="http://schemas.microsoft.com/office/drawing/2014/main" id="{35C21CCA-B47F-D27B-9710-42147543C1FC}"/>
              </a:ext>
            </a:extLst>
          </p:cNvPr>
          <p:cNvSpPr>
            <a:spLocks noChangeArrowheads="1"/>
          </p:cNvSpPr>
          <p:nvPr/>
        </p:nvSpPr>
        <p:spPr bwMode="auto">
          <a:xfrm>
            <a:off x="8500727" y="4191998"/>
            <a:ext cx="5603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NP</a:t>
            </a:r>
          </a:p>
        </p:txBody>
      </p:sp>
      <p:sp>
        <p:nvSpPr>
          <p:cNvPr id="53" name="Rectangle 67">
            <a:extLst>
              <a:ext uri="{FF2B5EF4-FFF2-40B4-BE49-F238E27FC236}">
                <a16:creationId xmlns:a16="http://schemas.microsoft.com/office/drawing/2014/main" id="{F534D51F-74B7-3BAD-6606-E8B761FF56C2}"/>
              </a:ext>
            </a:extLst>
          </p:cNvPr>
          <p:cNvSpPr>
            <a:spLocks noChangeArrowheads="1"/>
          </p:cNvSpPr>
          <p:nvPr/>
        </p:nvSpPr>
        <p:spPr bwMode="auto">
          <a:xfrm>
            <a:off x="8043528" y="4965111"/>
            <a:ext cx="6572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Det</a:t>
            </a:r>
          </a:p>
        </p:txBody>
      </p:sp>
      <p:sp>
        <p:nvSpPr>
          <p:cNvPr id="54" name="Rectangle 68">
            <a:extLst>
              <a:ext uri="{FF2B5EF4-FFF2-40B4-BE49-F238E27FC236}">
                <a16:creationId xmlns:a16="http://schemas.microsoft.com/office/drawing/2014/main" id="{09A7873C-33AC-0C85-0783-4FA1DA8981D6}"/>
              </a:ext>
            </a:extLst>
          </p:cNvPr>
          <p:cNvSpPr>
            <a:spLocks noChangeArrowheads="1"/>
          </p:cNvSpPr>
          <p:nvPr/>
        </p:nvSpPr>
        <p:spPr bwMode="auto">
          <a:xfrm>
            <a:off x="9034128" y="4968286"/>
            <a:ext cx="3905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a:t>
            </a:r>
          </a:p>
        </p:txBody>
      </p:sp>
      <p:sp>
        <p:nvSpPr>
          <p:cNvPr id="55" name="Rectangle 69">
            <a:extLst>
              <a:ext uri="{FF2B5EF4-FFF2-40B4-BE49-F238E27FC236}">
                <a16:creationId xmlns:a16="http://schemas.microsoft.com/office/drawing/2014/main" id="{1A8CA755-E803-2BFB-F873-D7D42415F7BD}"/>
              </a:ext>
            </a:extLst>
          </p:cNvPr>
          <p:cNvSpPr>
            <a:spLocks noChangeArrowheads="1"/>
          </p:cNvSpPr>
          <p:nvPr/>
        </p:nvSpPr>
        <p:spPr bwMode="auto">
          <a:xfrm>
            <a:off x="8060990" y="5730286"/>
            <a:ext cx="6207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the</a:t>
            </a:r>
          </a:p>
        </p:txBody>
      </p:sp>
      <p:sp>
        <p:nvSpPr>
          <p:cNvPr id="56" name="Rectangle 70">
            <a:extLst>
              <a:ext uri="{FF2B5EF4-FFF2-40B4-BE49-F238E27FC236}">
                <a16:creationId xmlns:a16="http://schemas.microsoft.com/office/drawing/2014/main" id="{B82A483F-F705-4B69-8C5C-58CB03DAAAFD}"/>
              </a:ext>
            </a:extLst>
          </p:cNvPr>
          <p:cNvSpPr>
            <a:spLocks noChangeArrowheads="1"/>
          </p:cNvSpPr>
          <p:nvPr/>
        </p:nvSpPr>
        <p:spPr bwMode="auto">
          <a:xfrm>
            <a:off x="8735677" y="5735048"/>
            <a:ext cx="9842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caviar</a:t>
            </a:r>
          </a:p>
        </p:txBody>
      </p:sp>
      <p:cxnSp>
        <p:nvCxnSpPr>
          <p:cNvPr id="57" name="Straight Connector 72">
            <a:extLst>
              <a:ext uri="{FF2B5EF4-FFF2-40B4-BE49-F238E27FC236}">
                <a16:creationId xmlns:a16="http://schemas.microsoft.com/office/drawing/2014/main" id="{F7FD235C-CF5E-1FD2-5635-C23835ACCC4D}"/>
              </a:ext>
            </a:extLst>
          </p:cNvPr>
          <p:cNvCxnSpPr>
            <a:cxnSpLocks noChangeShapeType="1"/>
            <a:stCxn id="53" idx="2"/>
            <a:endCxn id="55" idx="0"/>
          </p:cNvCxnSpPr>
          <p:nvPr/>
        </p:nvCxnSpPr>
        <p:spPr bwMode="auto">
          <a:xfrm rot="5400000">
            <a:off x="8219740" y="5577885"/>
            <a:ext cx="3048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58" name="Straight Connector 74">
            <a:extLst>
              <a:ext uri="{FF2B5EF4-FFF2-40B4-BE49-F238E27FC236}">
                <a16:creationId xmlns:a16="http://schemas.microsoft.com/office/drawing/2014/main" id="{32BBC819-DFFF-9488-7710-C64B7562DCD2}"/>
              </a:ext>
            </a:extLst>
          </p:cNvPr>
          <p:cNvCxnSpPr>
            <a:cxnSpLocks noChangeShapeType="1"/>
            <a:stCxn id="54" idx="2"/>
            <a:endCxn id="56" idx="0"/>
          </p:cNvCxnSpPr>
          <p:nvPr/>
        </p:nvCxnSpPr>
        <p:spPr bwMode="auto">
          <a:xfrm rot="5400000">
            <a:off x="9076196" y="5581854"/>
            <a:ext cx="304800" cy="1588"/>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59" name="Straight Connector 76">
            <a:extLst>
              <a:ext uri="{FF2B5EF4-FFF2-40B4-BE49-F238E27FC236}">
                <a16:creationId xmlns:a16="http://schemas.microsoft.com/office/drawing/2014/main" id="{B18F7B2F-6991-D26D-C9B8-8FB4FF1B3A02}"/>
              </a:ext>
            </a:extLst>
          </p:cNvPr>
          <p:cNvCxnSpPr>
            <a:cxnSpLocks noChangeShapeType="1"/>
            <a:stCxn id="52" idx="2"/>
            <a:endCxn id="53" idx="0"/>
          </p:cNvCxnSpPr>
          <p:nvPr/>
        </p:nvCxnSpPr>
        <p:spPr bwMode="auto">
          <a:xfrm rot="5400000">
            <a:off x="8420559" y="4605542"/>
            <a:ext cx="311150" cy="407987"/>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60" name="Straight Connector 78">
            <a:extLst>
              <a:ext uri="{FF2B5EF4-FFF2-40B4-BE49-F238E27FC236}">
                <a16:creationId xmlns:a16="http://schemas.microsoft.com/office/drawing/2014/main" id="{378B013B-41A1-40BC-F180-E5B3DC035E84}"/>
              </a:ext>
            </a:extLst>
          </p:cNvPr>
          <p:cNvCxnSpPr>
            <a:cxnSpLocks noChangeShapeType="1"/>
            <a:stCxn id="52" idx="2"/>
            <a:endCxn id="54" idx="0"/>
          </p:cNvCxnSpPr>
          <p:nvPr/>
        </p:nvCxnSpPr>
        <p:spPr bwMode="auto">
          <a:xfrm rot="16200000" flipH="1">
            <a:off x="8847597" y="4586492"/>
            <a:ext cx="314325" cy="449263"/>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61" name="Rectangle 79">
            <a:extLst>
              <a:ext uri="{FF2B5EF4-FFF2-40B4-BE49-F238E27FC236}">
                <a16:creationId xmlns:a16="http://schemas.microsoft.com/office/drawing/2014/main" id="{9E9DE050-014B-F5DC-ED46-5FC8B8FC41FE}"/>
              </a:ext>
            </a:extLst>
          </p:cNvPr>
          <p:cNvSpPr>
            <a:spLocks noChangeArrowheads="1"/>
          </p:cNvSpPr>
          <p:nvPr/>
        </p:nvSpPr>
        <p:spPr bwMode="auto">
          <a:xfrm>
            <a:off x="10607341" y="4953998"/>
            <a:ext cx="5603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NP</a:t>
            </a:r>
          </a:p>
        </p:txBody>
      </p:sp>
      <p:sp>
        <p:nvSpPr>
          <p:cNvPr id="62" name="Rectangle 80">
            <a:extLst>
              <a:ext uri="{FF2B5EF4-FFF2-40B4-BE49-F238E27FC236}">
                <a16:creationId xmlns:a16="http://schemas.microsoft.com/office/drawing/2014/main" id="{1DB7DCF9-F519-3831-39A1-21F3A9D60A40}"/>
              </a:ext>
            </a:extLst>
          </p:cNvPr>
          <p:cNvSpPr>
            <a:spLocks noChangeArrowheads="1"/>
          </p:cNvSpPr>
          <p:nvPr/>
        </p:nvSpPr>
        <p:spPr bwMode="auto">
          <a:xfrm>
            <a:off x="10205703" y="5727111"/>
            <a:ext cx="6572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Det</a:t>
            </a:r>
          </a:p>
        </p:txBody>
      </p:sp>
      <p:sp>
        <p:nvSpPr>
          <p:cNvPr id="63" name="Rectangle 81">
            <a:extLst>
              <a:ext uri="{FF2B5EF4-FFF2-40B4-BE49-F238E27FC236}">
                <a16:creationId xmlns:a16="http://schemas.microsoft.com/office/drawing/2014/main" id="{7A3BC992-9DA1-759C-A4EB-999BC47F25B0}"/>
              </a:ext>
            </a:extLst>
          </p:cNvPr>
          <p:cNvSpPr>
            <a:spLocks noChangeArrowheads="1"/>
          </p:cNvSpPr>
          <p:nvPr/>
        </p:nvSpPr>
        <p:spPr bwMode="auto">
          <a:xfrm>
            <a:off x="11088352" y="5730286"/>
            <a:ext cx="38893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N</a:t>
            </a:r>
          </a:p>
        </p:txBody>
      </p:sp>
      <p:sp>
        <p:nvSpPr>
          <p:cNvPr id="64" name="Rectangle 82">
            <a:extLst>
              <a:ext uri="{FF2B5EF4-FFF2-40B4-BE49-F238E27FC236}">
                <a16:creationId xmlns:a16="http://schemas.microsoft.com/office/drawing/2014/main" id="{127183FB-E995-F399-D94B-8EDE537DB006}"/>
              </a:ext>
            </a:extLst>
          </p:cNvPr>
          <p:cNvSpPr>
            <a:spLocks noChangeArrowheads="1"/>
          </p:cNvSpPr>
          <p:nvPr/>
        </p:nvSpPr>
        <p:spPr bwMode="auto">
          <a:xfrm>
            <a:off x="10364453" y="6339886"/>
            <a:ext cx="3460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a</a:t>
            </a:r>
          </a:p>
        </p:txBody>
      </p:sp>
      <p:sp>
        <p:nvSpPr>
          <p:cNvPr id="65" name="Rectangle 83">
            <a:extLst>
              <a:ext uri="{FF2B5EF4-FFF2-40B4-BE49-F238E27FC236}">
                <a16:creationId xmlns:a16="http://schemas.microsoft.com/office/drawing/2014/main" id="{A1AD85A4-E4E1-5AAD-71A8-F54CDF2570A2}"/>
              </a:ext>
            </a:extLst>
          </p:cNvPr>
          <p:cNvSpPr>
            <a:spLocks noChangeArrowheads="1"/>
          </p:cNvSpPr>
          <p:nvPr/>
        </p:nvSpPr>
        <p:spPr bwMode="auto">
          <a:xfrm>
            <a:off x="10783552" y="6344648"/>
            <a:ext cx="9969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spoon</a:t>
            </a:r>
          </a:p>
        </p:txBody>
      </p:sp>
      <p:cxnSp>
        <p:nvCxnSpPr>
          <p:cNvPr id="66" name="Straight Connector 84">
            <a:extLst>
              <a:ext uri="{FF2B5EF4-FFF2-40B4-BE49-F238E27FC236}">
                <a16:creationId xmlns:a16="http://schemas.microsoft.com/office/drawing/2014/main" id="{6C6C2E3B-535E-AA9E-005F-233960B1F356}"/>
              </a:ext>
            </a:extLst>
          </p:cNvPr>
          <p:cNvCxnSpPr>
            <a:cxnSpLocks noChangeShapeType="1"/>
            <a:stCxn id="62" idx="2"/>
            <a:endCxn id="64" idx="0"/>
          </p:cNvCxnSpPr>
          <p:nvPr/>
        </p:nvCxnSpPr>
        <p:spPr bwMode="auto">
          <a:xfrm rot="16200000" flipH="1">
            <a:off x="10459703" y="6262098"/>
            <a:ext cx="152400" cy="31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67" name="Straight Connector 85">
            <a:extLst>
              <a:ext uri="{FF2B5EF4-FFF2-40B4-BE49-F238E27FC236}">
                <a16:creationId xmlns:a16="http://schemas.microsoft.com/office/drawing/2014/main" id="{915CB0B4-70C4-39D9-2692-73E026264A5C}"/>
              </a:ext>
            </a:extLst>
          </p:cNvPr>
          <p:cNvCxnSpPr>
            <a:cxnSpLocks noChangeShapeType="1"/>
            <a:stCxn id="63" idx="2"/>
            <a:endCxn id="65" idx="0"/>
          </p:cNvCxnSpPr>
          <p:nvPr/>
        </p:nvCxnSpPr>
        <p:spPr bwMode="auto">
          <a:xfrm rot="5400000">
            <a:off x="11205827" y="6268448"/>
            <a:ext cx="1524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68" name="Straight Connector 86">
            <a:extLst>
              <a:ext uri="{FF2B5EF4-FFF2-40B4-BE49-F238E27FC236}">
                <a16:creationId xmlns:a16="http://schemas.microsoft.com/office/drawing/2014/main" id="{F7267C68-F942-CD9D-E1D5-0015443DA0FB}"/>
              </a:ext>
            </a:extLst>
          </p:cNvPr>
          <p:cNvCxnSpPr>
            <a:cxnSpLocks noChangeShapeType="1"/>
            <a:stCxn id="61" idx="2"/>
            <a:endCxn id="62" idx="0"/>
          </p:cNvCxnSpPr>
          <p:nvPr/>
        </p:nvCxnSpPr>
        <p:spPr bwMode="auto">
          <a:xfrm rot="5400000">
            <a:off x="10555746" y="5394529"/>
            <a:ext cx="311150" cy="354012"/>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69" name="Straight Connector 87">
            <a:extLst>
              <a:ext uri="{FF2B5EF4-FFF2-40B4-BE49-F238E27FC236}">
                <a16:creationId xmlns:a16="http://schemas.microsoft.com/office/drawing/2014/main" id="{8917D5D1-8D4A-1D7D-C9F0-8649C472A300}"/>
              </a:ext>
            </a:extLst>
          </p:cNvPr>
          <p:cNvCxnSpPr>
            <a:cxnSpLocks noChangeShapeType="1"/>
            <a:stCxn id="61" idx="2"/>
            <a:endCxn id="63" idx="0"/>
          </p:cNvCxnSpPr>
          <p:nvPr/>
        </p:nvCxnSpPr>
        <p:spPr bwMode="auto">
          <a:xfrm rot="16200000" flipH="1">
            <a:off x="10928015" y="5376273"/>
            <a:ext cx="314325" cy="39370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70" name="Rectangle 88">
            <a:extLst>
              <a:ext uri="{FF2B5EF4-FFF2-40B4-BE49-F238E27FC236}">
                <a16:creationId xmlns:a16="http://schemas.microsoft.com/office/drawing/2014/main" id="{BFBBD204-329F-9F21-485C-E477FF98B731}"/>
              </a:ext>
            </a:extLst>
          </p:cNvPr>
          <p:cNvSpPr>
            <a:spLocks noChangeArrowheads="1"/>
          </p:cNvSpPr>
          <p:nvPr/>
        </p:nvSpPr>
        <p:spPr bwMode="auto">
          <a:xfrm>
            <a:off x="7435516" y="4211048"/>
            <a:ext cx="6111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ate</a:t>
            </a:r>
          </a:p>
        </p:txBody>
      </p:sp>
      <p:cxnSp>
        <p:nvCxnSpPr>
          <p:cNvPr id="71" name="Straight Connector 89">
            <a:extLst>
              <a:ext uri="{FF2B5EF4-FFF2-40B4-BE49-F238E27FC236}">
                <a16:creationId xmlns:a16="http://schemas.microsoft.com/office/drawing/2014/main" id="{657C5304-57DF-320E-3095-7F6C883B87A0}"/>
              </a:ext>
            </a:extLst>
          </p:cNvPr>
          <p:cNvCxnSpPr>
            <a:cxnSpLocks noChangeShapeType="1"/>
            <a:stCxn id="51" idx="2"/>
            <a:endCxn id="70" idx="0"/>
          </p:cNvCxnSpPr>
          <p:nvPr/>
        </p:nvCxnSpPr>
        <p:spPr bwMode="auto">
          <a:xfrm rot="16200000" flipH="1">
            <a:off x="7575216" y="4045949"/>
            <a:ext cx="327025" cy="31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72" name="Straight Connector 98">
            <a:extLst>
              <a:ext uri="{FF2B5EF4-FFF2-40B4-BE49-F238E27FC236}">
                <a16:creationId xmlns:a16="http://schemas.microsoft.com/office/drawing/2014/main" id="{9CD2526E-4A21-B6DC-BC07-4DA66B99C76A}"/>
              </a:ext>
            </a:extLst>
          </p:cNvPr>
          <p:cNvCxnSpPr>
            <a:cxnSpLocks noChangeShapeType="1"/>
            <a:stCxn id="50" idx="2"/>
            <a:endCxn id="74" idx="0"/>
          </p:cNvCxnSpPr>
          <p:nvPr/>
        </p:nvCxnSpPr>
        <p:spPr bwMode="auto">
          <a:xfrm rot="16200000" flipH="1">
            <a:off x="9833434" y="3600654"/>
            <a:ext cx="390525" cy="839788"/>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73" name="Straight Connector 101">
            <a:extLst>
              <a:ext uri="{FF2B5EF4-FFF2-40B4-BE49-F238E27FC236}">
                <a16:creationId xmlns:a16="http://schemas.microsoft.com/office/drawing/2014/main" id="{3BFAD122-1A37-4773-1C11-EFB356037863}"/>
              </a:ext>
            </a:extLst>
          </p:cNvPr>
          <p:cNvCxnSpPr>
            <a:cxnSpLocks noChangeShapeType="1"/>
            <a:stCxn id="50" idx="2"/>
            <a:endCxn id="52" idx="0"/>
          </p:cNvCxnSpPr>
          <p:nvPr/>
        </p:nvCxnSpPr>
        <p:spPr bwMode="auto">
          <a:xfrm rot="5400000">
            <a:off x="9011109" y="3594305"/>
            <a:ext cx="366713" cy="8286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74" name="Rectangle 103">
            <a:extLst>
              <a:ext uri="{FF2B5EF4-FFF2-40B4-BE49-F238E27FC236}">
                <a16:creationId xmlns:a16="http://schemas.microsoft.com/office/drawing/2014/main" id="{173369ED-11F9-3240-4056-36787729F925}"/>
              </a:ext>
            </a:extLst>
          </p:cNvPr>
          <p:cNvSpPr>
            <a:spLocks noChangeArrowheads="1"/>
          </p:cNvSpPr>
          <p:nvPr/>
        </p:nvSpPr>
        <p:spPr bwMode="auto">
          <a:xfrm>
            <a:off x="10186653" y="4215811"/>
            <a:ext cx="5238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PP</a:t>
            </a:r>
          </a:p>
        </p:txBody>
      </p:sp>
      <p:sp>
        <p:nvSpPr>
          <p:cNvPr id="75" name="Rectangle 104">
            <a:extLst>
              <a:ext uri="{FF2B5EF4-FFF2-40B4-BE49-F238E27FC236}">
                <a16:creationId xmlns:a16="http://schemas.microsoft.com/office/drawing/2014/main" id="{36D67FCF-2CEE-EDE1-8928-BBB58998CE9F}"/>
              </a:ext>
            </a:extLst>
          </p:cNvPr>
          <p:cNvSpPr>
            <a:spLocks noChangeArrowheads="1"/>
          </p:cNvSpPr>
          <p:nvPr/>
        </p:nvSpPr>
        <p:spPr bwMode="auto">
          <a:xfrm>
            <a:off x="9823115" y="4953998"/>
            <a:ext cx="35401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t>P</a:t>
            </a:r>
          </a:p>
        </p:txBody>
      </p:sp>
      <p:sp>
        <p:nvSpPr>
          <p:cNvPr id="76" name="Rectangle 105">
            <a:extLst>
              <a:ext uri="{FF2B5EF4-FFF2-40B4-BE49-F238E27FC236}">
                <a16:creationId xmlns:a16="http://schemas.microsoft.com/office/drawing/2014/main" id="{B51C8747-F67B-F1FA-CF7A-C02FED09145E}"/>
              </a:ext>
            </a:extLst>
          </p:cNvPr>
          <p:cNvSpPr>
            <a:spLocks noChangeArrowheads="1"/>
          </p:cNvSpPr>
          <p:nvPr/>
        </p:nvSpPr>
        <p:spPr bwMode="auto">
          <a:xfrm>
            <a:off x="9616741" y="5739811"/>
            <a:ext cx="7588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Font typeface="Monotype Sorts" charset="2"/>
              <a:buChar char="z"/>
              <a:defRPr kumimoji="1" sz="3200">
                <a:solidFill>
                  <a:schemeClr val="tx1"/>
                </a:solidFill>
                <a:latin typeface="Tahoma" charset="0"/>
              </a:defRPr>
            </a:lvl1pPr>
            <a:lvl2pPr marL="742950" indent="-285750">
              <a:spcBef>
                <a:spcPct val="20000"/>
              </a:spcBef>
              <a:buClr>
                <a:schemeClr val="accent2"/>
              </a:buClr>
              <a:buFont typeface="Monotype Sorts" charset="2"/>
              <a:buChar char="y"/>
              <a:defRPr kumimoji="1" sz="2800">
                <a:solidFill>
                  <a:schemeClr val="tx1"/>
                </a:solidFill>
                <a:latin typeface="Tahoma" charset="0"/>
              </a:defRPr>
            </a:lvl2pPr>
            <a:lvl3pPr marL="1143000" indent="-228600">
              <a:spcBef>
                <a:spcPct val="20000"/>
              </a:spcBef>
              <a:buClr>
                <a:schemeClr val="accent2"/>
              </a:buClr>
              <a:buFont typeface="Monotype Sorts" charset="2"/>
              <a:buChar char="x"/>
              <a:defRPr kumimoji="1" sz="2400">
                <a:solidFill>
                  <a:schemeClr val="tx1"/>
                </a:solidFill>
                <a:latin typeface="Tahoma" charset="0"/>
              </a:defRPr>
            </a:lvl3pPr>
            <a:lvl4pPr marL="1600200" indent="-228600">
              <a:spcBef>
                <a:spcPct val="20000"/>
              </a:spcBef>
              <a:buClr>
                <a:schemeClr val="accent2"/>
              </a:buClr>
              <a:buChar char="•"/>
              <a:defRPr kumimoji="1" sz="2000">
                <a:solidFill>
                  <a:schemeClr val="tx1"/>
                </a:solidFill>
                <a:latin typeface="Tahoma" charset="0"/>
              </a:defRPr>
            </a:lvl4pPr>
            <a:lvl5pPr marL="2057400" indent="-228600">
              <a:spcBef>
                <a:spcPct val="20000"/>
              </a:spcBef>
              <a:buClr>
                <a:schemeClr val="accent2"/>
              </a:buClr>
              <a:buChar char="–"/>
              <a:defRPr kumimoji="1" sz="2000">
                <a:solidFill>
                  <a:schemeClr val="tx1"/>
                </a:solidFill>
                <a:latin typeface="Tahoma" charset="0"/>
              </a:defRPr>
            </a:lvl5pPr>
            <a:lvl6pPr marL="2514600" indent="-228600" eaLnBrk="0" fontAlgn="base" hangingPunct="0">
              <a:spcBef>
                <a:spcPct val="20000"/>
              </a:spcBef>
              <a:spcAft>
                <a:spcPct val="0"/>
              </a:spcAft>
              <a:buClr>
                <a:schemeClr val="accent2"/>
              </a:buClr>
              <a:buChar char="–"/>
              <a:defRPr kumimoji="1" sz="2000">
                <a:solidFill>
                  <a:schemeClr val="tx1"/>
                </a:solidFill>
                <a:latin typeface="Tahoma" charset="0"/>
              </a:defRPr>
            </a:lvl6pPr>
            <a:lvl7pPr marL="2971800" indent="-228600" eaLnBrk="0" fontAlgn="base" hangingPunct="0">
              <a:spcBef>
                <a:spcPct val="20000"/>
              </a:spcBef>
              <a:spcAft>
                <a:spcPct val="0"/>
              </a:spcAft>
              <a:buClr>
                <a:schemeClr val="accent2"/>
              </a:buClr>
              <a:buChar char="–"/>
              <a:defRPr kumimoji="1" sz="2000">
                <a:solidFill>
                  <a:schemeClr val="tx1"/>
                </a:solidFill>
                <a:latin typeface="Tahoma" charset="0"/>
              </a:defRPr>
            </a:lvl7pPr>
            <a:lvl8pPr marL="3429000" indent="-228600" eaLnBrk="0" fontAlgn="base" hangingPunct="0">
              <a:spcBef>
                <a:spcPct val="20000"/>
              </a:spcBef>
              <a:spcAft>
                <a:spcPct val="0"/>
              </a:spcAft>
              <a:buClr>
                <a:schemeClr val="accent2"/>
              </a:buClr>
              <a:buChar char="–"/>
              <a:defRPr kumimoji="1" sz="2000">
                <a:solidFill>
                  <a:schemeClr val="tx1"/>
                </a:solidFill>
                <a:latin typeface="Tahoma" charset="0"/>
              </a:defRPr>
            </a:lvl8pPr>
            <a:lvl9pPr marL="3886200" indent="-228600" eaLnBrk="0" fontAlgn="base" hangingPunct="0">
              <a:spcBef>
                <a:spcPct val="20000"/>
              </a:spcBef>
              <a:spcAft>
                <a:spcPct val="0"/>
              </a:spcAft>
              <a:buClr>
                <a:schemeClr val="accent2"/>
              </a:buClr>
              <a:buChar char="–"/>
              <a:defRPr kumimoji="1" sz="2000">
                <a:solidFill>
                  <a:schemeClr val="tx1"/>
                </a:solidFill>
                <a:latin typeface="Tahoma" charset="0"/>
              </a:defRPr>
            </a:lvl9pPr>
          </a:lstStyle>
          <a:p>
            <a:pPr algn="ctr">
              <a:spcBef>
                <a:spcPct val="0"/>
              </a:spcBef>
              <a:buClrTx/>
              <a:buFontTx/>
              <a:buNone/>
            </a:pPr>
            <a:r>
              <a:rPr kumimoji="0" lang="en-US" altLang="en-US" sz="2400">
                <a:solidFill>
                  <a:schemeClr val="accent1"/>
                </a:solidFill>
              </a:rPr>
              <a:t>with</a:t>
            </a:r>
          </a:p>
        </p:txBody>
      </p:sp>
      <p:cxnSp>
        <p:nvCxnSpPr>
          <p:cNvPr id="77" name="Straight Connector 106">
            <a:extLst>
              <a:ext uri="{FF2B5EF4-FFF2-40B4-BE49-F238E27FC236}">
                <a16:creationId xmlns:a16="http://schemas.microsoft.com/office/drawing/2014/main" id="{59736D68-9E6D-0EF1-28ED-5E310BC1D4B5}"/>
              </a:ext>
            </a:extLst>
          </p:cNvPr>
          <p:cNvCxnSpPr>
            <a:cxnSpLocks noChangeShapeType="1"/>
            <a:stCxn id="75" idx="2"/>
            <a:endCxn id="76" idx="0"/>
          </p:cNvCxnSpPr>
          <p:nvPr/>
        </p:nvCxnSpPr>
        <p:spPr bwMode="auto">
          <a:xfrm rot="5400000">
            <a:off x="9835815" y="5576298"/>
            <a:ext cx="323850" cy="317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78" name="Straight Connector 107">
            <a:extLst>
              <a:ext uri="{FF2B5EF4-FFF2-40B4-BE49-F238E27FC236}">
                <a16:creationId xmlns:a16="http://schemas.microsoft.com/office/drawing/2014/main" id="{69646491-35CF-2C29-6169-A37C04E87857}"/>
              </a:ext>
            </a:extLst>
          </p:cNvPr>
          <p:cNvCxnSpPr>
            <a:cxnSpLocks noChangeShapeType="1"/>
            <a:stCxn id="74" idx="2"/>
            <a:endCxn id="75" idx="0"/>
          </p:cNvCxnSpPr>
          <p:nvPr/>
        </p:nvCxnSpPr>
        <p:spPr bwMode="auto">
          <a:xfrm rot="5400000">
            <a:off x="10085847" y="4591255"/>
            <a:ext cx="276225" cy="449263"/>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79" name="Straight Connector 108">
            <a:extLst>
              <a:ext uri="{FF2B5EF4-FFF2-40B4-BE49-F238E27FC236}">
                <a16:creationId xmlns:a16="http://schemas.microsoft.com/office/drawing/2014/main" id="{E8B3AAFC-1B50-3C07-93C9-87F748DF53AB}"/>
              </a:ext>
            </a:extLst>
          </p:cNvPr>
          <p:cNvCxnSpPr>
            <a:cxnSpLocks noChangeShapeType="1"/>
            <a:stCxn id="74" idx="2"/>
            <a:endCxn id="61" idx="0"/>
          </p:cNvCxnSpPr>
          <p:nvPr/>
        </p:nvCxnSpPr>
        <p:spPr bwMode="auto">
          <a:xfrm rot="16200000" flipH="1">
            <a:off x="10530347" y="4596018"/>
            <a:ext cx="276225" cy="439737"/>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80" name="Straight Connector 111">
            <a:extLst>
              <a:ext uri="{FF2B5EF4-FFF2-40B4-BE49-F238E27FC236}">
                <a16:creationId xmlns:a16="http://schemas.microsoft.com/office/drawing/2014/main" id="{2C897553-D0CA-8DF7-9112-4530687A5B35}"/>
              </a:ext>
            </a:extLst>
          </p:cNvPr>
          <p:cNvCxnSpPr>
            <a:cxnSpLocks noChangeShapeType="1"/>
            <a:stCxn id="48" idx="2"/>
            <a:endCxn id="50" idx="0"/>
          </p:cNvCxnSpPr>
          <p:nvPr/>
        </p:nvCxnSpPr>
        <p:spPr bwMode="auto">
          <a:xfrm rot="16200000" flipH="1">
            <a:off x="9195259" y="2951367"/>
            <a:ext cx="525462" cy="30162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81" name="Straight Connector 114">
            <a:extLst>
              <a:ext uri="{FF2B5EF4-FFF2-40B4-BE49-F238E27FC236}">
                <a16:creationId xmlns:a16="http://schemas.microsoft.com/office/drawing/2014/main" id="{EF9737D8-FB93-C39A-6066-02662B727EF4}"/>
              </a:ext>
            </a:extLst>
          </p:cNvPr>
          <p:cNvCxnSpPr>
            <a:cxnSpLocks noChangeShapeType="1"/>
            <a:stCxn id="48" idx="2"/>
            <a:endCxn id="51" idx="0"/>
          </p:cNvCxnSpPr>
          <p:nvPr/>
        </p:nvCxnSpPr>
        <p:spPr bwMode="auto">
          <a:xfrm rot="5400000">
            <a:off x="8230853" y="2345736"/>
            <a:ext cx="582612" cy="1570037"/>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7280464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lecture</a:t>
            </a:r>
          </a:p>
        </p:txBody>
      </p:sp>
      <p:sp>
        <p:nvSpPr>
          <p:cNvPr id="3" name="Content Placeholder 2"/>
          <p:cNvSpPr>
            <a:spLocks noGrp="1"/>
          </p:cNvSpPr>
          <p:nvPr>
            <p:ph idx="1"/>
          </p:nvPr>
        </p:nvSpPr>
        <p:spPr/>
        <p:txBody>
          <a:bodyPr/>
          <a:lstStyle/>
          <a:p>
            <a:r>
              <a:rPr lang="en-US" dirty="0">
                <a:solidFill>
                  <a:schemeClr val="bg1">
                    <a:lumMod val="65000"/>
                  </a:schemeClr>
                </a:solidFill>
              </a:rPr>
              <a:t>Course Overview</a:t>
            </a:r>
          </a:p>
          <a:p>
            <a:pPr lvl="1"/>
            <a:r>
              <a:rPr lang="en-US" dirty="0">
                <a:solidFill>
                  <a:schemeClr val="bg1">
                    <a:lumMod val="65000"/>
                  </a:schemeClr>
                </a:solidFill>
              </a:rPr>
              <a:t>What is NLP</a:t>
            </a:r>
            <a:r>
              <a:rPr lang="en-US" altLang="zh-TW" dirty="0">
                <a:solidFill>
                  <a:schemeClr val="bg1">
                    <a:lumMod val="65000"/>
                  </a:schemeClr>
                </a:solidFill>
              </a:rPr>
              <a:t>? Why it is important?</a:t>
            </a:r>
          </a:p>
          <a:p>
            <a:pPr lvl="1"/>
            <a:r>
              <a:rPr lang="en-US" altLang="zh-TW" dirty="0">
                <a:solidFill>
                  <a:schemeClr val="bg1">
                    <a:lumMod val="65000"/>
                  </a:schemeClr>
                </a:solidFill>
              </a:rPr>
              <a:t>What will you learn from this course?</a:t>
            </a:r>
          </a:p>
          <a:p>
            <a:r>
              <a:rPr lang="en-US" altLang="zh-TW" dirty="0">
                <a:solidFill>
                  <a:schemeClr val="bg1">
                    <a:lumMod val="65000"/>
                  </a:schemeClr>
                </a:solidFill>
              </a:rPr>
              <a:t>What are the challenges?</a:t>
            </a:r>
          </a:p>
          <a:p>
            <a:r>
              <a:rPr lang="en-US" dirty="0"/>
              <a:t>Key NLP components</a:t>
            </a:r>
          </a:p>
          <a:p>
            <a:pPr lvl="1"/>
            <a:endParaRPr lang="en-US" dirty="0"/>
          </a:p>
          <a:p>
            <a:r>
              <a:rPr lang="en-US" dirty="0">
                <a:solidFill>
                  <a:srgbClr val="0070C0"/>
                </a:solidFill>
              </a:rPr>
              <a:t>Course Information</a:t>
            </a:r>
            <a:endParaRPr lang="en-US" dirty="0"/>
          </a:p>
          <a:p>
            <a:endParaRPr lang="en-US" dirty="0"/>
          </a:p>
          <a:p>
            <a:pPr lvl="1"/>
            <a:endParaRPr lang="en-US" dirty="0"/>
          </a:p>
          <a:p>
            <a:pPr lvl="1"/>
            <a:endParaRPr lang="en-US" dirty="0"/>
          </a:p>
        </p:txBody>
      </p:sp>
      <p:sp>
        <p:nvSpPr>
          <p:cNvPr id="5" name="Slide Number Placeholder 4">
            <a:extLst>
              <a:ext uri="{FF2B5EF4-FFF2-40B4-BE49-F238E27FC236}">
                <a16:creationId xmlns:a16="http://schemas.microsoft.com/office/drawing/2014/main" id="{D4190EE5-782A-264C-89A5-8319C5181E1A}"/>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25</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15704524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Slide Number Placeholder 4">
            <a:extLst>
              <a:ext uri="{FF2B5EF4-FFF2-40B4-BE49-F238E27FC236}">
                <a16:creationId xmlns:a16="http://schemas.microsoft.com/office/drawing/2014/main" id="{8765F422-0101-384D-97DB-275D01EE637A}"/>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Char char="•"/>
              <a:defRPr sz="3200">
                <a:solidFill>
                  <a:schemeClr val="tx1"/>
                </a:solidFill>
                <a:latin typeface="Times New Roman" panose="02020603050405020304" pitchFamily="18" charset="0"/>
              </a:defRPr>
            </a:lvl1pPr>
            <a:lvl2pPr marL="742950" indent="-285750">
              <a:spcBef>
                <a:spcPct val="20000"/>
              </a:spcBef>
              <a:buClr>
                <a:schemeClr val="tx2"/>
              </a:buClr>
              <a:buChar char="–"/>
              <a:defRPr sz="2800">
                <a:solidFill>
                  <a:schemeClr val="tx1"/>
                </a:solidFill>
                <a:latin typeface="Times New Roman" panose="02020603050405020304" pitchFamily="18" charset="0"/>
              </a:defRPr>
            </a:lvl2pPr>
            <a:lvl3pPr marL="1143000" indent="-228600">
              <a:spcBef>
                <a:spcPct val="20000"/>
              </a:spcBef>
              <a:buClr>
                <a:schemeClr val="tx2"/>
              </a:buClr>
              <a:buChar char="•"/>
              <a:defRPr sz="2400">
                <a:solidFill>
                  <a:schemeClr val="tx1"/>
                </a:solidFill>
                <a:latin typeface="Times New Roman" panose="02020603050405020304" pitchFamily="18" charset="0"/>
              </a:defRPr>
            </a:lvl3pPr>
            <a:lvl4pPr marL="1600200" indent="-228600">
              <a:spcBef>
                <a:spcPct val="20000"/>
              </a:spcBef>
              <a:buClr>
                <a:schemeClr val="tx2"/>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FontTx/>
              <a:buNone/>
            </a:pPr>
            <a:fld id="{B3D549AC-E19A-C84B-9191-92B09C7250F2}" type="slidenum">
              <a:rPr lang="en-US" altLang="en-US" sz="1400">
                <a:latin typeface="Arial" panose="020B0604020202020204" pitchFamily="34" charset="0"/>
              </a:rPr>
              <a:pPr>
                <a:spcBef>
                  <a:spcPct val="0"/>
                </a:spcBef>
                <a:buClrTx/>
                <a:buFontTx/>
                <a:buNone/>
              </a:pPr>
              <a:t>26</a:t>
            </a:fld>
            <a:endParaRPr lang="en-US" altLang="en-US" sz="1400">
              <a:latin typeface="Arial" panose="020B0604020202020204" pitchFamily="34" charset="0"/>
            </a:endParaRPr>
          </a:p>
        </p:txBody>
      </p:sp>
      <p:sp>
        <p:nvSpPr>
          <p:cNvPr id="17412" name="Rectangle 1026">
            <a:extLst>
              <a:ext uri="{FF2B5EF4-FFF2-40B4-BE49-F238E27FC236}">
                <a16:creationId xmlns:a16="http://schemas.microsoft.com/office/drawing/2014/main" id="{5B419BAD-3802-9449-AC33-F7A8120AB776}"/>
              </a:ext>
            </a:extLst>
          </p:cNvPr>
          <p:cNvSpPr>
            <a:spLocks noGrp="1" noChangeArrowheads="1"/>
          </p:cNvSpPr>
          <p:nvPr>
            <p:ph type="title"/>
          </p:nvPr>
        </p:nvSpPr>
        <p:spPr/>
        <p:txBody>
          <a:bodyPr/>
          <a:lstStyle/>
          <a:p>
            <a:pPr eaLnBrk="1" hangingPunct="1"/>
            <a:r>
              <a:rPr lang="en-US" altLang="en-US" dirty="0"/>
              <a:t>Levels of Language</a:t>
            </a:r>
          </a:p>
        </p:txBody>
      </p:sp>
      <p:sp>
        <p:nvSpPr>
          <p:cNvPr id="17413" name="Rectangle 1027">
            <a:extLst>
              <a:ext uri="{FF2B5EF4-FFF2-40B4-BE49-F238E27FC236}">
                <a16:creationId xmlns:a16="http://schemas.microsoft.com/office/drawing/2014/main" id="{03FE0A03-76BD-1848-A679-77F79E87410C}"/>
              </a:ext>
            </a:extLst>
          </p:cNvPr>
          <p:cNvSpPr>
            <a:spLocks noGrp="1" noChangeArrowheads="1"/>
          </p:cNvSpPr>
          <p:nvPr>
            <p:ph type="body" idx="1"/>
          </p:nvPr>
        </p:nvSpPr>
        <p:spPr/>
        <p:txBody>
          <a:bodyPr/>
          <a:lstStyle/>
          <a:p>
            <a:pPr eaLnBrk="1" hangingPunct="1"/>
            <a:r>
              <a:rPr lang="en-US" altLang="en-US" dirty="0">
                <a:solidFill>
                  <a:schemeClr val="accent2"/>
                </a:solidFill>
              </a:rPr>
              <a:t>Phonetics/phonology/morphology:</a:t>
            </a:r>
            <a:r>
              <a:rPr lang="en-US" altLang="en-US" dirty="0"/>
              <a:t>  what words (or </a:t>
            </a:r>
            <a:r>
              <a:rPr lang="en-US" altLang="en-US" dirty="0" err="1"/>
              <a:t>subwords</a:t>
            </a:r>
            <a:r>
              <a:rPr lang="en-US" altLang="en-US" dirty="0"/>
              <a:t>) are we dealing with? </a:t>
            </a:r>
          </a:p>
          <a:p>
            <a:pPr eaLnBrk="1" hangingPunct="1"/>
            <a:r>
              <a:rPr lang="en-US" altLang="en-US" dirty="0">
                <a:solidFill>
                  <a:schemeClr val="accent2"/>
                </a:solidFill>
              </a:rPr>
              <a:t>Semantics:</a:t>
            </a:r>
            <a:r>
              <a:rPr lang="en-US" altLang="en-US" dirty="0"/>
              <a:t> What’s the literal meaning?</a:t>
            </a:r>
          </a:p>
          <a:p>
            <a:pPr eaLnBrk="1" hangingPunct="1"/>
            <a:r>
              <a:rPr lang="en-US" altLang="en-US" dirty="0">
                <a:solidFill>
                  <a:schemeClr val="accent2"/>
                </a:solidFill>
              </a:rPr>
              <a:t>Syntax:</a:t>
            </a:r>
            <a:r>
              <a:rPr lang="en-US" altLang="en-US" dirty="0"/>
              <a:t> What phrases are we dealing with?  Which words modify one another?</a:t>
            </a:r>
          </a:p>
          <a:p>
            <a:pPr eaLnBrk="1" hangingPunct="1"/>
            <a:r>
              <a:rPr lang="en-US" altLang="en-US" dirty="0">
                <a:solidFill>
                  <a:schemeClr val="accent2"/>
                </a:solidFill>
              </a:rPr>
              <a:t>Pragmatics:</a:t>
            </a:r>
            <a:r>
              <a:rPr lang="en-US" altLang="en-US" dirty="0"/>
              <a:t> What should you conclude from the fact that I said something?  How should you react?</a:t>
            </a:r>
          </a:p>
          <a:p>
            <a:pPr eaLnBrk="1" hangingPunct="1"/>
            <a:endParaRPr lang="en-US" altLang="en-US" dirty="0"/>
          </a:p>
        </p:txBody>
      </p:sp>
    </p:spTree>
    <p:extLst>
      <p:ext uri="{BB962C8B-B14F-4D97-AF65-F5344CB8AC3E}">
        <p14:creationId xmlns:p14="http://schemas.microsoft.com/office/powerpoint/2010/main" val="22490004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Slide Number Placeholder 4">
            <a:extLst>
              <a:ext uri="{FF2B5EF4-FFF2-40B4-BE49-F238E27FC236}">
                <a16:creationId xmlns:a16="http://schemas.microsoft.com/office/drawing/2014/main" id="{8765F422-0101-384D-97DB-275D01EE637A}"/>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Char char="•"/>
              <a:defRPr sz="3200">
                <a:solidFill>
                  <a:schemeClr val="tx1"/>
                </a:solidFill>
                <a:latin typeface="Times New Roman" panose="02020603050405020304" pitchFamily="18" charset="0"/>
              </a:defRPr>
            </a:lvl1pPr>
            <a:lvl2pPr marL="742950" indent="-285750">
              <a:spcBef>
                <a:spcPct val="20000"/>
              </a:spcBef>
              <a:buClr>
                <a:schemeClr val="tx2"/>
              </a:buClr>
              <a:buChar char="–"/>
              <a:defRPr sz="2800">
                <a:solidFill>
                  <a:schemeClr val="tx1"/>
                </a:solidFill>
                <a:latin typeface="Times New Roman" panose="02020603050405020304" pitchFamily="18" charset="0"/>
              </a:defRPr>
            </a:lvl2pPr>
            <a:lvl3pPr marL="1143000" indent="-228600">
              <a:spcBef>
                <a:spcPct val="20000"/>
              </a:spcBef>
              <a:buClr>
                <a:schemeClr val="tx2"/>
              </a:buClr>
              <a:buChar char="•"/>
              <a:defRPr sz="2400">
                <a:solidFill>
                  <a:schemeClr val="tx1"/>
                </a:solidFill>
                <a:latin typeface="Times New Roman" panose="02020603050405020304" pitchFamily="18" charset="0"/>
              </a:defRPr>
            </a:lvl3pPr>
            <a:lvl4pPr marL="1600200" indent="-228600">
              <a:spcBef>
                <a:spcPct val="20000"/>
              </a:spcBef>
              <a:buClr>
                <a:schemeClr val="tx2"/>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FontTx/>
              <a:buNone/>
            </a:pPr>
            <a:fld id="{B3D549AC-E19A-C84B-9191-92B09C7250F2}" type="slidenum">
              <a:rPr lang="en-US" altLang="en-US" sz="1400">
                <a:latin typeface="Arial" panose="020B0604020202020204" pitchFamily="34" charset="0"/>
              </a:rPr>
              <a:pPr>
                <a:spcBef>
                  <a:spcPct val="0"/>
                </a:spcBef>
                <a:buClrTx/>
                <a:buFontTx/>
                <a:buNone/>
              </a:pPr>
              <a:t>27</a:t>
            </a:fld>
            <a:endParaRPr lang="en-US" altLang="en-US" sz="1400">
              <a:latin typeface="Arial" panose="020B0604020202020204" pitchFamily="34" charset="0"/>
            </a:endParaRPr>
          </a:p>
        </p:txBody>
      </p:sp>
      <p:sp>
        <p:nvSpPr>
          <p:cNvPr id="17412" name="Rectangle 1026">
            <a:extLst>
              <a:ext uri="{FF2B5EF4-FFF2-40B4-BE49-F238E27FC236}">
                <a16:creationId xmlns:a16="http://schemas.microsoft.com/office/drawing/2014/main" id="{5B419BAD-3802-9449-AC33-F7A8120AB776}"/>
              </a:ext>
            </a:extLst>
          </p:cNvPr>
          <p:cNvSpPr>
            <a:spLocks noGrp="1" noChangeArrowheads="1"/>
          </p:cNvSpPr>
          <p:nvPr>
            <p:ph type="title"/>
          </p:nvPr>
        </p:nvSpPr>
        <p:spPr/>
        <p:txBody>
          <a:bodyPr/>
          <a:lstStyle/>
          <a:p>
            <a:pPr eaLnBrk="1" hangingPunct="1"/>
            <a:r>
              <a:rPr lang="en-US" altLang="en-US" dirty="0"/>
              <a:t>Levels of Language</a:t>
            </a:r>
          </a:p>
        </p:txBody>
      </p:sp>
      <p:sp>
        <p:nvSpPr>
          <p:cNvPr id="17413" name="Rectangle 1027">
            <a:extLst>
              <a:ext uri="{FF2B5EF4-FFF2-40B4-BE49-F238E27FC236}">
                <a16:creationId xmlns:a16="http://schemas.microsoft.com/office/drawing/2014/main" id="{03FE0A03-76BD-1848-A679-77F79E87410C}"/>
              </a:ext>
            </a:extLst>
          </p:cNvPr>
          <p:cNvSpPr>
            <a:spLocks noGrp="1" noChangeArrowheads="1"/>
          </p:cNvSpPr>
          <p:nvPr>
            <p:ph type="body" idx="1"/>
          </p:nvPr>
        </p:nvSpPr>
        <p:spPr/>
        <p:txBody>
          <a:bodyPr/>
          <a:lstStyle/>
          <a:p>
            <a:pPr eaLnBrk="1" hangingPunct="1"/>
            <a:r>
              <a:rPr lang="en-US" altLang="en-US" dirty="0">
                <a:solidFill>
                  <a:schemeClr val="accent2"/>
                </a:solidFill>
              </a:rPr>
              <a:t>Phonetics/phonology/morphology:</a:t>
            </a:r>
            <a:r>
              <a:rPr lang="en-US" altLang="en-US" dirty="0"/>
              <a:t>  what words (or </a:t>
            </a:r>
            <a:r>
              <a:rPr lang="en-US" altLang="en-US" dirty="0" err="1"/>
              <a:t>subwords</a:t>
            </a:r>
            <a:r>
              <a:rPr lang="en-US" altLang="en-US" dirty="0"/>
              <a:t>) are we dealing with? </a:t>
            </a:r>
          </a:p>
          <a:p>
            <a:pPr lvl="1"/>
            <a:r>
              <a:rPr lang="en-US" altLang="en-US" dirty="0"/>
              <a:t>cat, cats, dog, dogs(z), box, boxes. </a:t>
            </a:r>
          </a:p>
          <a:p>
            <a:pPr eaLnBrk="1" hangingPunct="1"/>
            <a:r>
              <a:rPr lang="en-US" altLang="en-US" dirty="0">
                <a:solidFill>
                  <a:schemeClr val="accent2"/>
                </a:solidFill>
              </a:rPr>
              <a:t>Syntax:</a:t>
            </a:r>
            <a:r>
              <a:rPr lang="en-US" altLang="en-US" dirty="0"/>
              <a:t> What phrases are we dealing with?  Which words modify one another?</a:t>
            </a:r>
          </a:p>
          <a:p>
            <a:pPr marL="0" indent="0" eaLnBrk="1" hangingPunct="1">
              <a:buNone/>
            </a:pPr>
            <a:endParaRPr lang="en-US" altLang="en-US" dirty="0"/>
          </a:p>
        </p:txBody>
      </p:sp>
      <p:sp>
        <p:nvSpPr>
          <p:cNvPr id="42" name="TextBox 41">
            <a:extLst>
              <a:ext uri="{FF2B5EF4-FFF2-40B4-BE49-F238E27FC236}">
                <a16:creationId xmlns:a16="http://schemas.microsoft.com/office/drawing/2014/main" id="{FCDE05A8-24CF-5540-9F6B-6F902E0982B7}"/>
              </a:ext>
            </a:extLst>
          </p:cNvPr>
          <p:cNvSpPr txBox="1"/>
          <p:nvPr/>
        </p:nvSpPr>
        <p:spPr>
          <a:xfrm>
            <a:off x="2980144" y="3835907"/>
            <a:ext cx="3044360" cy="400110"/>
          </a:xfrm>
          <a:prstGeom prst="rect">
            <a:avLst/>
          </a:prstGeom>
          <a:noFill/>
        </p:spPr>
        <p:txBody>
          <a:bodyPr wrap="none" rtlCol="0">
            <a:spAutoFit/>
          </a:bodyPr>
          <a:lstStyle/>
          <a:p>
            <a:r>
              <a:rPr lang="en-US" sz="2000" dirty="0"/>
              <a:t>How do words fit together?</a:t>
            </a:r>
          </a:p>
        </p:txBody>
      </p:sp>
      <p:grpSp>
        <p:nvGrpSpPr>
          <p:cNvPr id="43" name="Group 42">
            <a:extLst>
              <a:ext uri="{FF2B5EF4-FFF2-40B4-BE49-F238E27FC236}">
                <a16:creationId xmlns:a16="http://schemas.microsoft.com/office/drawing/2014/main" id="{A0D30F2C-BEA8-1B40-9393-BBADC811440E}"/>
              </a:ext>
            </a:extLst>
          </p:cNvPr>
          <p:cNvGrpSpPr/>
          <p:nvPr/>
        </p:nvGrpSpPr>
        <p:grpSpPr>
          <a:xfrm>
            <a:off x="3075674" y="4256365"/>
            <a:ext cx="2189651" cy="689371"/>
            <a:chOff x="7467600" y="1992263"/>
            <a:chExt cx="2189651" cy="689371"/>
          </a:xfrm>
        </p:grpSpPr>
        <p:grpSp>
          <p:nvGrpSpPr>
            <p:cNvPr id="44" name="Group 43">
              <a:extLst>
                <a:ext uri="{FF2B5EF4-FFF2-40B4-BE49-F238E27FC236}">
                  <a16:creationId xmlns:a16="http://schemas.microsoft.com/office/drawing/2014/main" id="{32B726B1-5E24-BA4A-9BC3-FA7438864BD5}"/>
                </a:ext>
              </a:extLst>
            </p:cNvPr>
            <p:cNvGrpSpPr/>
            <p:nvPr/>
          </p:nvGrpSpPr>
          <p:grpSpPr>
            <a:xfrm>
              <a:off x="7467600" y="1992263"/>
              <a:ext cx="595990" cy="689371"/>
              <a:chOff x="7426960" y="3673139"/>
              <a:chExt cx="595990" cy="689371"/>
            </a:xfrm>
          </p:grpSpPr>
          <p:sp>
            <p:nvSpPr>
              <p:cNvPr id="51" name="TextBox 50">
                <a:extLst>
                  <a:ext uri="{FF2B5EF4-FFF2-40B4-BE49-F238E27FC236}">
                    <a16:creationId xmlns:a16="http://schemas.microsoft.com/office/drawing/2014/main" id="{AE40F73F-F296-EF49-A6F4-28CA116A27E8}"/>
                  </a:ext>
                </a:extLst>
              </p:cNvPr>
              <p:cNvSpPr txBox="1"/>
              <p:nvPr/>
            </p:nvSpPr>
            <p:spPr>
              <a:xfrm>
                <a:off x="7426960" y="3962400"/>
                <a:ext cx="534121" cy="400110"/>
              </a:xfrm>
              <a:prstGeom prst="rect">
                <a:avLst/>
              </a:prstGeom>
              <a:noFill/>
            </p:spPr>
            <p:txBody>
              <a:bodyPr wrap="none" rtlCol="0">
                <a:spAutoFit/>
              </a:bodyPr>
              <a:lstStyle/>
              <a:p>
                <a:r>
                  <a:rPr lang="en-US" sz="2000" dirty="0"/>
                  <a:t>the</a:t>
                </a:r>
              </a:p>
            </p:txBody>
          </p:sp>
          <p:sp>
            <p:nvSpPr>
              <p:cNvPr id="52" name="TextBox 51">
                <a:extLst>
                  <a:ext uri="{FF2B5EF4-FFF2-40B4-BE49-F238E27FC236}">
                    <a16:creationId xmlns:a16="http://schemas.microsoft.com/office/drawing/2014/main" id="{9B965539-868C-B849-B73C-9D74F5A07BCB}"/>
                  </a:ext>
                </a:extLst>
              </p:cNvPr>
              <p:cNvSpPr txBox="1"/>
              <p:nvPr/>
            </p:nvSpPr>
            <p:spPr>
              <a:xfrm>
                <a:off x="7559040" y="3673139"/>
                <a:ext cx="463910" cy="400110"/>
              </a:xfrm>
              <a:prstGeom prst="rect">
                <a:avLst/>
              </a:prstGeom>
              <a:noFill/>
            </p:spPr>
            <p:txBody>
              <a:bodyPr wrap="none" rtlCol="0">
                <a:spAutoFit/>
              </a:bodyPr>
              <a:lstStyle/>
              <a:p>
                <a:r>
                  <a:rPr lang="en-US" sz="2000" dirty="0"/>
                  <a:t>DT</a:t>
                </a:r>
              </a:p>
            </p:txBody>
          </p:sp>
        </p:grpSp>
        <p:grpSp>
          <p:nvGrpSpPr>
            <p:cNvPr id="45" name="Group 44">
              <a:extLst>
                <a:ext uri="{FF2B5EF4-FFF2-40B4-BE49-F238E27FC236}">
                  <a16:creationId xmlns:a16="http://schemas.microsoft.com/office/drawing/2014/main" id="{A91059F1-9609-2549-BB7E-DB29587612A0}"/>
                </a:ext>
              </a:extLst>
            </p:cNvPr>
            <p:cNvGrpSpPr/>
            <p:nvPr/>
          </p:nvGrpSpPr>
          <p:grpSpPr>
            <a:xfrm>
              <a:off x="8209280" y="1992263"/>
              <a:ext cx="641522" cy="689371"/>
              <a:chOff x="8168640" y="3673139"/>
              <a:chExt cx="641522" cy="689371"/>
            </a:xfrm>
          </p:grpSpPr>
          <p:sp>
            <p:nvSpPr>
              <p:cNvPr id="49" name="TextBox 48">
                <a:extLst>
                  <a:ext uri="{FF2B5EF4-FFF2-40B4-BE49-F238E27FC236}">
                    <a16:creationId xmlns:a16="http://schemas.microsoft.com/office/drawing/2014/main" id="{98652F9D-59ED-DB4C-BFE1-F838D7435C70}"/>
                  </a:ext>
                </a:extLst>
              </p:cNvPr>
              <p:cNvSpPr txBox="1"/>
              <p:nvPr/>
            </p:nvSpPr>
            <p:spPr>
              <a:xfrm>
                <a:off x="8168640" y="3962400"/>
                <a:ext cx="641522" cy="400110"/>
              </a:xfrm>
              <a:prstGeom prst="rect">
                <a:avLst/>
              </a:prstGeom>
              <a:noFill/>
            </p:spPr>
            <p:txBody>
              <a:bodyPr wrap="none" rtlCol="0">
                <a:spAutoFit/>
              </a:bodyPr>
              <a:lstStyle/>
              <a:p>
                <a:r>
                  <a:rPr lang="en-US" sz="2000" dirty="0"/>
                  <a:t>blue</a:t>
                </a:r>
              </a:p>
            </p:txBody>
          </p:sp>
          <p:sp>
            <p:nvSpPr>
              <p:cNvPr id="50" name="TextBox 49">
                <a:extLst>
                  <a:ext uri="{FF2B5EF4-FFF2-40B4-BE49-F238E27FC236}">
                    <a16:creationId xmlns:a16="http://schemas.microsoft.com/office/drawing/2014/main" id="{AEB25BB2-D09E-6F42-84E9-63B83E8BA38D}"/>
                  </a:ext>
                </a:extLst>
              </p:cNvPr>
              <p:cNvSpPr txBox="1"/>
              <p:nvPr/>
            </p:nvSpPr>
            <p:spPr>
              <a:xfrm>
                <a:off x="8236809" y="3673139"/>
                <a:ext cx="348172" cy="400110"/>
              </a:xfrm>
              <a:prstGeom prst="rect">
                <a:avLst/>
              </a:prstGeom>
              <a:noFill/>
            </p:spPr>
            <p:txBody>
              <a:bodyPr wrap="none" rtlCol="0">
                <a:spAutoFit/>
              </a:bodyPr>
              <a:lstStyle/>
              <a:p>
                <a:r>
                  <a:rPr lang="en-US" sz="2000" dirty="0"/>
                  <a:t>JJ</a:t>
                </a:r>
              </a:p>
            </p:txBody>
          </p:sp>
        </p:grpSp>
        <p:grpSp>
          <p:nvGrpSpPr>
            <p:cNvPr id="46" name="Group 45">
              <a:extLst>
                <a:ext uri="{FF2B5EF4-FFF2-40B4-BE49-F238E27FC236}">
                  <a16:creationId xmlns:a16="http://schemas.microsoft.com/office/drawing/2014/main" id="{0A5BF1EA-9DB8-CA4C-B634-2CCC37E098EF}"/>
                </a:ext>
              </a:extLst>
            </p:cNvPr>
            <p:cNvGrpSpPr/>
            <p:nvPr/>
          </p:nvGrpSpPr>
          <p:grpSpPr>
            <a:xfrm>
              <a:off x="8995660" y="1992263"/>
              <a:ext cx="661591" cy="689371"/>
              <a:chOff x="8955020" y="3673139"/>
              <a:chExt cx="661591" cy="689371"/>
            </a:xfrm>
          </p:grpSpPr>
          <p:sp>
            <p:nvSpPr>
              <p:cNvPr id="47" name="TextBox 46">
                <a:extLst>
                  <a:ext uri="{FF2B5EF4-FFF2-40B4-BE49-F238E27FC236}">
                    <a16:creationId xmlns:a16="http://schemas.microsoft.com/office/drawing/2014/main" id="{AABD8CA9-FEFD-6C4C-B619-69F98292ABF0}"/>
                  </a:ext>
                </a:extLst>
              </p:cNvPr>
              <p:cNvSpPr txBox="1"/>
              <p:nvPr/>
            </p:nvSpPr>
            <p:spPr>
              <a:xfrm>
                <a:off x="8955020" y="3962400"/>
                <a:ext cx="661591" cy="400110"/>
              </a:xfrm>
              <a:prstGeom prst="rect">
                <a:avLst/>
              </a:prstGeom>
              <a:noFill/>
            </p:spPr>
            <p:txBody>
              <a:bodyPr wrap="none" rtlCol="0">
                <a:spAutoFit/>
              </a:bodyPr>
              <a:lstStyle/>
              <a:p>
                <a:r>
                  <a:rPr lang="en-US" sz="2000" dirty="0"/>
                  <a:t>boat</a:t>
                </a:r>
              </a:p>
            </p:txBody>
          </p:sp>
          <p:sp>
            <p:nvSpPr>
              <p:cNvPr id="48" name="TextBox 47">
                <a:extLst>
                  <a:ext uri="{FF2B5EF4-FFF2-40B4-BE49-F238E27FC236}">
                    <a16:creationId xmlns:a16="http://schemas.microsoft.com/office/drawing/2014/main" id="{147E3DFB-ADA1-D547-B4C6-945E061F3032}"/>
                  </a:ext>
                </a:extLst>
              </p:cNvPr>
              <p:cNvSpPr txBox="1"/>
              <p:nvPr/>
            </p:nvSpPr>
            <p:spPr>
              <a:xfrm>
                <a:off x="9006068" y="3673139"/>
                <a:ext cx="514885" cy="400110"/>
              </a:xfrm>
              <a:prstGeom prst="rect">
                <a:avLst/>
              </a:prstGeom>
              <a:noFill/>
            </p:spPr>
            <p:txBody>
              <a:bodyPr wrap="none" rtlCol="0">
                <a:spAutoFit/>
              </a:bodyPr>
              <a:lstStyle/>
              <a:p>
                <a:r>
                  <a:rPr lang="en-US" sz="2000" dirty="0"/>
                  <a:t>NN</a:t>
                </a:r>
              </a:p>
            </p:txBody>
          </p:sp>
        </p:grpSp>
      </p:grpSp>
      <p:sp>
        <p:nvSpPr>
          <p:cNvPr id="63" name="TextBox 62">
            <a:extLst>
              <a:ext uri="{FF2B5EF4-FFF2-40B4-BE49-F238E27FC236}">
                <a16:creationId xmlns:a16="http://schemas.microsoft.com/office/drawing/2014/main" id="{F8A719EB-3619-DF44-B361-195EFEE2246C}"/>
              </a:ext>
            </a:extLst>
          </p:cNvPr>
          <p:cNvSpPr txBox="1"/>
          <p:nvPr/>
        </p:nvSpPr>
        <p:spPr>
          <a:xfrm>
            <a:off x="8725902" y="5258568"/>
            <a:ext cx="1324402" cy="369332"/>
          </a:xfrm>
          <a:prstGeom prst="rect">
            <a:avLst/>
          </a:prstGeom>
          <a:noFill/>
        </p:spPr>
        <p:txBody>
          <a:bodyPr wrap="none" rtlCol="0">
            <a:spAutoFit/>
          </a:bodyPr>
          <a:lstStyle/>
          <a:p>
            <a:r>
              <a:rPr lang="en-US" dirty="0"/>
              <a:t>sailed home</a:t>
            </a:r>
          </a:p>
        </p:txBody>
      </p:sp>
      <p:grpSp>
        <p:nvGrpSpPr>
          <p:cNvPr id="64" name="Group 63">
            <a:extLst>
              <a:ext uri="{FF2B5EF4-FFF2-40B4-BE49-F238E27FC236}">
                <a16:creationId xmlns:a16="http://schemas.microsoft.com/office/drawing/2014/main" id="{2D8D05C2-1E1E-FE45-8AAB-CFEFB3C49D1E}"/>
              </a:ext>
            </a:extLst>
          </p:cNvPr>
          <p:cNvGrpSpPr/>
          <p:nvPr/>
        </p:nvGrpSpPr>
        <p:grpSpPr>
          <a:xfrm>
            <a:off x="8732243" y="4599975"/>
            <a:ext cx="1117945" cy="730278"/>
            <a:chOff x="8732243" y="4404030"/>
            <a:chExt cx="1117945" cy="730278"/>
          </a:xfrm>
        </p:grpSpPr>
        <p:sp>
          <p:nvSpPr>
            <p:cNvPr id="65" name="TextBox 64">
              <a:extLst>
                <a:ext uri="{FF2B5EF4-FFF2-40B4-BE49-F238E27FC236}">
                  <a16:creationId xmlns:a16="http://schemas.microsoft.com/office/drawing/2014/main" id="{8211E0D9-9B7B-5647-A82D-9FEF4E773548}"/>
                </a:ext>
              </a:extLst>
            </p:cNvPr>
            <p:cNvSpPr txBox="1"/>
            <p:nvPr/>
          </p:nvSpPr>
          <p:spPr>
            <a:xfrm>
              <a:off x="9097894" y="4404030"/>
              <a:ext cx="434734" cy="369332"/>
            </a:xfrm>
            <a:prstGeom prst="rect">
              <a:avLst/>
            </a:prstGeom>
            <a:noFill/>
          </p:spPr>
          <p:txBody>
            <a:bodyPr wrap="none" rtlCol="0">
              <a:spAutoFit/>
            </a:bodyPr>
            <a:lstStyle/>
            <a:p>
              <a:r>
                <a:rPr lang="en-US" dirty="0"/>
                <a:t>VP</a:t>
              </a:r>
            </a:p>
          </p:txBody>
        </p:sp>
        <p:sp>
          <p:nvSpPr>
            <p:cNvPr id="66" name="Triangle 65">
              <a:extLst>
                <a:ext uri="{FF2B5EF4-FFF2-40B4-BE49-F238E27FC236}">
                  <a16:creationId xmlns:a16="http://schemas.microsoft.com/office/drawing/2014/main" id="{864C2F95-01C7-7646-ABE9-B97D901EFF44}"/>
                </a:ext>
              </a:extLst>
            </p:cNvPr>
            <p:cNvSpPr/>
            <p:nvPr/>
          </p:nvSpPr>
          <p:spPr>
            <a:xfrm>
              <a:off x="8732243" y="4764976"/>
              <a:ext cx="1117945" cy="369332"/>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grpSp>
      <p:grpSp>
        <p:nvGrpSpPr>
          <p:cNvPr id="67" name="Group 66">
            <a:extLst>
              <a:ext uri="{FF2B5EF4-FFF2-40B4-BE49-F238E27FC236}">
                <a16:creationId xmlns:a16="http://schemas.microsoft.com/office/drawing/2014/main" id="{E7D0E175-A9A0-AB4A-88E0-FB5CFE3BEFE4}"/>
              </a:ext>
            </a:extLst>
          </p:cNvPr>
          <p:cNvGrpSpPr/>
          <p:nvPr/>
        </p:nvGrpSpPr>
        <p:grpSpPr>
          <a:xfrm>
            <a:off x="6722595" y="4536640"/>
            <a:ext cx="1445780" cy="1027925"/>
            <a:chOff x="6722595" y="4340695"/>
            <a:chExt cx="1445780" cy="1027925"/>
          </a:xfrm>
        </p:grpSpPr>
        <p:sp>
          <p:nvSpPr>
            <p:cNvPr id="68" name="TextBox 67">
              <a:extLst>
                <a:ext uri="{FF2B5EF4-FFF2-40B4-BE49-F238E27FC236}">
                  <a16:creationId xmlns:a16="http://schemas.microsoft.com/office/drawing/2014/main" id="{49879E46-7B42-954E-9113-3B6C87FD0E1E}"/>
                </a:ext>
              </a:extLst>
            </p:cNvPr>
            <p:cNvSpPr txBox="1"/>
            <p:nvPr/>
          </p:nvSpPr>
          <p:spPr>
            <a:xfrm>
              <a:off x="6722595" y="4999288"/>
              <a:ext cx="1445780" cy="369332"/>
            </a:xfrm>
            <a:prstGeom prst="rect">
              <a:avLst/>
            </a:prstGeom>
            <a:noFill/>
          </p:spPr>
          <p:txBody>
            <a:bodyPr wrap="none" rtlCol="0">
              <a:spAutoFit/>
            </a:bodyPr>
            <a:lstStyle/>
            <a:p>
              <a:r>
                <a:rPr lang="en-US" dirty="0"/>
                <a:t>the blue boat</a:t>
              </a:r>
            </a:p>
          </p:txBody>
        </p:sp>
        <p:sp>
          <p:nvSpPr>
            <p:cNvPr id="69" name="TextBox 68">
              <a:extLst>
                <a:ext uri="{FF2B5EF4-FFF2-40B4-BE49-F238E27FC236}">
                  <a16:creationId xmlns:a16="http://schemas.microsoft.com/office/drawing/2014/main" id="{20874654-7E52-A747-B58C-57C62695680A}"/>
                </a:ext>
              </a:extLst>
            </p:cNvPr>
            <p:cNvSpPr txBox="1"/>
            <p:nvPr/>
          </p:nvSpPr>
          <p:spPr>
            <a:xfrm>
              <a:off x="7210284" y="4340695"/>
              <a:ext cx="452368" cy="369332"/>
            </a:xfrm>
            <a:prstGeom prst="rect">
              <a:avLst/>
            </a:prstGeom>
            <a:noFill/>
          </p:spPr>
          <p:txBody>
            <a:bodyPr wrap="none" rtlCol="0">
              <a:spAutoFit/>
            </a:bodyPr>
            <a:lstStyle/>
            <a:p>
              <a:r>
                <a:rPr lang="en-US" dirty="0"/>
                <a:t>NP</a:t>
              </a:r>
            </a:p>
          </p:txBody>
        </p:sp>
        <p:sp>
          <p:nvSpPr>
            <p:cNvPr id="70" name="Triangle 69">
              <a:extLst>
                <a:ext uri="{FF2B5EF4-FFF2-40B4-BE49-F238E27FC236}">
                  <a16:creationId xmlns:a16="http://schemas.microsoft.com/office/drawing/2014/main" id="{C8289F9E-D85B-5D4A-8638-77BE7976F88B}"/>
                </a:ext>
              </a:extLst>
            </p:cNvPr>
            <p:cNvSpPr/>
            <p:nvPr/>
          </p:nvSpPr>
          <p:spPr>
            <a:xfrm>
              <a:off x="6883342" y="4710027"/>
              <a:ext cx="1117945" cy="369332"/>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grpSp>
      <p:grpSp>
        <p:nvGrpSpPr>
          <p:cNvPr id="71" name="Group 70">
            <a:extLst>
              <a:ext uri="{FF2B5EF4-FFF2-40B4-BE49-F238E27FC236}">
                <a16:creationId xmlns:a16="http://schemas.microsoft.com/office/drawing/2014/main" id="{CCDD3D61-E833-924B-BF6F-21092925BBBE}"/>
              </a:ext>
            </a:extLst>
          </p:cNvPr>
          <p:cNvGrpSpPr/>
          <p:nvPr/>
        </p:nvGrpSpPr>
        <p:grpSpPr>
          <a:xfrm>
            <a:off x="7662652" y="3995157"/>
            <a:ext cx="1590535" cy="713086"/>
            <a:chOff x="7662652" y="3799212"/>
            <a:chExt cx="1590535" cy="713086"/>
          </a:xfrm>
        </p:grpSpPr>
        <p:sp>
          <p:nvSpPr>
            <p:cNvPr id="72" name="TextBox 71">
              <a:extLst>
                <a:ext uri="{FF2B5EF4-FFF2-40B4-BE49-F238E27FC236}">
                  <a16:creationId xmlns:a16="http://schemas.microsoft.com/office/drawing/2014/main" id="{11ABE3C6-DEA9-FB45-913E-788D6B1533B1}"/>
                </a:ext>
              </a:extLst>
            </p:cNvPr>
            <p:cNvSpPr txBox="1"/>
            <p:nvPr/>
          </p:nvSpPr>
          <p:spPr>
            <a:xfrm>
              <a:off x="8231517" y="3799212"/>
              <a:ext cx="290464" cy="369332"/>
            </a:xfrm>
            <a:prstGeom prst="rect">
              <a:avLst/>
            </a:prstGeom>
            <a:noFill/>
          </p:spPr>
          <p:txBody>
            <a:bodyPr wrap="none" rtlCol="0">
              <a:spAutoFit/>
            </a:bodyPr>
            <a:lstStyle/>
            <a:p>
              <a:r>
                <a:rPr lang="en-US" dirty="0"/>
                <a:t>S</a:t>
              </a:r>
            </a:p>
          </p:txBody>
        </p:sp>
        <p:cxnSp>
          <p:nvCxnSpPr>
            <p:cNvPr id="73" name="Straight Connector 72">
              <a:extLst>
                <a:ext uri="{FF2B5EF4-FFF2-40B4-BE49-F238E27FC236}">
                  <a16:creationId xmlns:a16="http://schemas.microsoft.com/office/drawing/2014/main" id="{2B52A223-5E62-5449-BA86-B16AB20B1020}"/>
                </a:ext>
              </a:extLst>
            </p:cNvPr>
            <p:cNvCxnSpPr>
              <a:stCxn id="72" idx="1"/>
              <a:endCxn id="69" idx="3"/>
            </p:cNvCxnSpPr>
            <p:nvPr/>
          </p:nvCxnSpPr>
          <p:spPr>
            <a:xfrm flipH="1">
              <a:off x="7662652" y="3983878"/>
              <a:ext cx="568865" cy="52842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5047842-3BBB-3E44-83D8-765B352679F5}"/>
                </a:ext>
              </a:extLst>
            </p:cNvPr>
            <p:cNvCxnSpPr>
              <a:stCxn id="72" idx="3"/>
            </p:cNvCxnSpPr>
            <p:nvPr/>
          </p:nvCxnSpPr>
          <p:spPr>
            <a:xfrm>
              <a:off x="8521981" y="3983878"/>
              <a:ext cx="731206" cy="4834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8" name="TextBox 77">
            <a:extLst>
              <a:ext uri="{FF2B5EF4-FFF2-40B4-BE49-F238E27FC236}">
                <a16:creationId xmlns:a16="http://schemas.microsoft.com/office/drawing/2014/main" id="{60228C92-5C57-7B49-AD6D-D19C4332F12A}"/>
              </a:ext>
            </a:extLst>
          </p:cNvPr>
          <p:cNvSpPr txBox="1"/>
          <p:nvPr/>
        </p:nvSpPr>
        <p:spPr>
          <a:xfrm>
            <a:off x="6629077" y="5983781"/>
            <a:ext cx="4639283" cy="400110"/>
          </a:xfrm>
          <a:prstGeom prst="rect">
            <a:avLst/>
          </a:prstGeom>
          <a:noFill/>
        </p:spPr>
        <p:txBody>
          <a:bodyPr wrap="none" rtlCol="0">
            <a:spAutoFit/>
          </a:bodyPr>
          <a:lstStyle/>
          <a:p>
            <a:r>
              <a:rPr lang="en-US" sz="2000" dirty="0"/>
              <a:t>Note similarity to programming languages!</a:t>
            </a:r>
          </a:p>
        </p:txBody>
      </p:sp>
      <p:grpSp>
        <p:nvGrpSpPr>
          <p:cNvPr id="79" name="Group 78">
            <a:extLst>
              <a:ext uri="{FF2B5EF4-FFF2-40B4-BE49-F238E27FC236}">
                <a16:creationId xmlns:a16="http://schemas.microsoft.com/office/drawing/2014/main" id="{544E04FA-1219-8A42-ADB6-D787435E7A76}"/>
              </a:ext>
            </a:extLst>
          </p:cNvPr>
          <p:cNvGrpSpPr/>
          <p:nvPr/>
        </p:nvGrpSpPr>
        <p:grpSpPr>
          <a:xfrm>
            <a:off x="3185823" y="5234101"/>
            <a:ext cx="1882721" cy="689371"/>
            <a:chOff x="7467600" y="2940117"/>
            <a:chExt cx="1882721" cy="689371"/>
          </a:xfrm>
        </p:grpSpPr>
        <p:grpSp>
          <p:nvGrpSpPr>
            <p:cNvPr id="80" name="Group 79">
              <a:extLst>
                <a:ext uri="{FF2B5EF4-FFF2-40B4-BE49-F238E27FC236}">
                  <a16:creationId xmlns:a16="http://schemas.microsoft.com/office/drawing/2014/main" id="{7992A0A0-DCEA-7247-BFCF-D7533AF86264}"/>
                </a:ext>
              </a:extLst>
            </p:cNvPr>
            <p:cNvGrpSpPr/>
            <p:nvPr/>
          </p:nvGrpSpPr>
          <p:grpSpPr>
            <a:xfrm>
              <a:off x="8754331" y="2940117"/>
              <a:ext cx="595990" cy="689371"/>
              <a:chOff x="7426960" y="3673139"/>
              <a:chExt cx="595990" cy="689371"/>
            </a:xfrm>
          </p:grpSpPr>
          <p:sp>
            <p:nvSpPr>
              <p:cNvPr id="87" name="TextBox 86">
                <a:extLst>
                  <a:ext uri="{FF2B5EF4-FFF2-40B4-BE49-F238E27FC236}">
                    <a16:creationId xmlns:a16="http://schemas.microsoft.com/office/drawing/2014/main" id="{C75B3C36-6919-584C-9A9D-4AF18A4DD30A}"/>
                  </a:ext>
                </a:extLst>
              </p:cNvPr>
              <p:cNvSpPr txBox="1"/>
              <p:nvPr/>
            </p:nvSpPr>
            <p:spPr>
              <a:xfrm>
                <a:off x="7426960" y="3962400"/>
                <a:ext cx="534121" cy="400110"/>
              </a:xfrm>
              <a:prstGeom prst="rect">
                <a:avLst/>
              </a:prstGeom>
              <a:noFill/>
            </p:spPr>
            <p:txBody>
              <a:bodyPr wrap="none" rtlCol="0">
                <a:spAutoFit/>
              </a:bodyPr>
              <a:lstStyle/>
              <a:p>
                <a:r>
                  <a:rPr lang="en-US" sz="2000" dirty="0"/>
                  <a:t>the</a:t>
                </a:r>
              </a:p>
            </p:txBody>
          </p:sp>
          <p:sp>
            <p:nvSpPr>
              <p:cNvPr id="88" name="TextBox 87">
                <a:extLst>
                  <a:ext uri="{FF2B5EF4-FFF2-40B4-BE49-F238E27FC236}">
                    <a16:creationId xmlns:a16="http://schemas.microsoft.com/office/drawing/2014/main" id="{4F05A8C2-1064-D44A-99BB-B9E55F696484}"/>
                  </a:ext>
                </a:extLst>
              </p:cNvPr>
              <p:cNvSpPr txBox="1"/>
              <p:nvPr/>
            </p:nvSpPr>
            <p:spPr>
              <a:xfrm>
                <a:off x="7559040" y="3673139"/>
                <a:ext cx="463910" cy="400110"/>
              </a:xfrm>
              <a:prstGeom prst="rect">
                <a:avLst/>
              </a:prstGeom>
              <a:noFill/>
            </p:spPr>
            <p:txBody>
              <a:bodyPr wrap="none" rtlCol="0">
                <a:spAutoFit/>
              </a:bodyPr>
              <a:lstStyle/>
              <a:p>
                <a:r>
                  <a:rPr lang="en-US" sz="2000" dirty="0"/>
                  <a:t>DT</a:t>
                </a:r>
              </a:p>
            </p:txBody>
          </p:sp>
        </p:grpSp>
        <p:grpSp>
          <p:nvGrpSpPr>
            <p:cNvPr id="81" name="Group 80">
              <a:extLst>
                <a:ext uri="{FF2B5EF4-FFF2-40B4-BE49-F238E27FC236}">
                  <a16:creationId xmlns:a16="http://schemas.microsoft.com/office/drawing/2014/main" id="{478F1977-33A8-5B46-89AE-B2E0FE590785}"/>
                </a:ext>
              </a:extLst>
            </p:cNvPr>
            <p:cNvGrpSpPr/>
            <p:nvPr/>
          </p:nvGrpSpPr>
          <p:grpSpPr>
            <a:xfrm>
              <a:off x="8157693" y="2940117"/>
              <a:ext cx="641522" cy="689371"/>
              <a:chOff x="8168640" y="3673139"/>
              <a:chExt cx="641522" cy="689371"/>
            </a:xfrm>
          </p:grpSpPr>
          <p:sp>
            <p:nvSpPr>
              <p:cNvPr id="85" name="TextBox 84">
                <a:extLst>
                  <a:ext uri="{FF2B5EF4-FFF2-40B4-BE49-F238E27FC236}">
                    <a16:creationId xmlns:a16="http://schemas.microsoft.com/office/drawing/2014/main" id="{844BF762-3471-6C4A-83BC-0823F00A23D2}"/>
                  </a:ext>
                </a:extLst>
              </p:cNvPr>
              <p:cNvSpPr txBox="1"/>
              <p:nvPr/>
            </p:nvSpPr>
            <p:spPr>
              <a:xfrm>
                <a:off x="8168640" y="3962400"/>
                <a:ext cx="641522" cy="400110"/>
              </a:xfrm>
              <a:prstGeom prst="rect">
                <a:avLst/>
              </a:prstGeom>
              <a:noFill/>
            </p:spPr>
            <p:txBody>
              <a:bodyPr wrap="none" rtlCol="0">
                <a:spAutoFit/>
              </a:bodyPr>
              <a:lstStyle/>
              <a:p>
                <a:r>
                  <a:rPr lang="en-US" sz="2000" dirty="0"/>
                  <a:t>blue</a:t>
                </a:r>
              </a:p>
            </p:txBody>
          </p:sp>
          <p:sp>
            <p:nvSpPr>
              <p:cNvPr id="86" name="TextBox 85">
                <a:extLst>
                  <a:ext uri="{FF2B5EF4-FFF2-40B4-BE49-F238E27FC236}">
                    <a16:creationId xmlns:a16="http://schemas.microsoft.com/office/drawing/2014/main" id="{4CDDE3B9-05CF-5D41-B5AE-250037BAC460}"/>
                  </a:ext>
                </a:extLst>
              </p:cNvPr>
              <p:cNvSpPr txBox="1"/>
              <p:nvPr/>
            </p:nvSpPr>
            <p:spPr>
              <a:xfrm>
                <a:off x="8236809" y="3673139"/>
                <a:ext cx="348172" cy="400110"/>
              </a:xfrm>
              <a:prstGeom prst="rect">
                <a:avLst/>
              </a:prstGeom>
              <a:noFill/>
            </p:spPr>
            <p:txBody>
              <a:bodyPr wrap="none" rtlCol="0">
                <a:spAutoFit/>
              </a:bodyPr>
              <a:lstStyle/>
              <a:p>
                <a:r>
                  <a:rPr lang="en-US" sz="2000" dirty="0"/>
                  <a:t>JJ</a:t>
                </a:r>
              </a:p>
            </p:txBody>
          </p:sp>
        </p:grpSp>
        <p:grpSp>
          <p:nvGrpSpPr>
            <p:cNvPr id="82" name="Group 81">
              <a:extLst>
                <a:ext uri="{FF2B5EF4-FFF2-40B4-BE49-F238E27FC236}">
                  <a16:creationId xmlns:a16="http://schemas.microsoft.com/office/drawing/2014/main" id="{F17FB6E8-F3AE-6E42-8CC8-715B58D74B45}"/>
                </a:ext>
              </a:extLst>
            </p:cNvPr>
            <p:cNvGrpSpPr/>
            <p:nvPr/>
          </p:nvGrpSpPr>
          <p:grpSpPr>
            <a:xfrm>
              <a:off x="7467600" y="2940117"/>
              <a:ext cx="661591" cy="689371"/>
              <a:chOff x="8955020" y="3673139"/>
              <a:chExt cx="661591" cy="689371"/>
            </a:xfrm>
          </p:grpSpPr>
          <p:sp>
            <p:nvSpPr>
              <p:cNvPr id="83" name="TextBox 82">
                <a:extLst>
                  <a:ext uri="{FF2B5EF4-FFF2-40B4-BE49-F238E27FC236}">
                    <a16:creationId xmlns:a16="http://schemas.microsoft.com/office/drawing/2014/main" id="{FF94335B-0240-8547-9264-CD1D98664570}"/>
                  </a:ext>
                </a:extLst>
              </p:cNvPr>
              <p:cNvSpPr txBox="1"/>
              <p:nvPr/>
            </p:nvSpPr>
            <p:spPr>
              <a:xfrm>
                <a:off x="8955020" y="3962400"/>
                <a:ext cx="661591" cy="400110"/>
              </a:xfrm>
              <a:prstGeom prst="rect">
                <a:avLst/>
              </a:prstGeom>
              <a:noFill/>
            </p:spPr>
            <p:txBody>
              <a:bodyPr wrap="none" rtlCol="0">
                <a:spAutoFit/>
              </a:bodyPr>
              <a:lstStyle/>
              <a:p>
                <a:r>
                  <a:rPr lang="en-US" sz="2000" dirty="0"/>
                  <a:t>boat</a:t>
                </a:r>
              </a:p>
            </p:txBody>
          </p:sp>
          <p:sp>
            <p:nvSpPr>
              <p:cNvPr id="84" name="TextBox 83">
                <a:extLst>
                  <a:ext uri="{FF2B5EF4-FFF2-40B4-BE49-F238E27FC236}">
                    <a16:creationId xmlns:a16="http://schemas.microsoft.com/office/drawing/2014/main" id="{1737377A-AD4C-3645-A184-978B17CAC346}"/>
                  </a:ext>
                </a:extLst>
              </p:cNvPr>
              <p:cNvSpPr txBox="1"/>
              <p:nvPr/>
            </p:nvSpPr>
            <p:spPr>
              <a:xfrm>
                <a:off x="9006068" y="3673139"/>
                <a:ext cx="514885" cy="400110"/>
              </a:xfrm>
              <a:prstGeom prst="rect">
                <a:avLst/>
              </a:prstGeom>
              <a:noFill/>
            </p:spPr>
            <p:txBody>
              <a:bodyPr wrap="none" rtlCol="0">
                <a:spAutoFit/>
              </a:bodyPr>
              <a:lstStyle/>
              <a:p>
                <a:r>
                  <a:rPr lang="en-US" sz="2000" dirty="0"/>
                  <a:t>NN</a:t>
                </a:r>
              </a:p>
            </p:txBody>
          </p:sp>
        </p:grpSp>
      </p:grpSp>
      <p:grpSp>
        <p:nvGrpSpPr>
          <p:cNvPr id="89" name="Group 88">
            <a:extLst>
              <a:ext uri="{FF2B5EF4-FFF2-40B4-BE49-F238E27FC236}">
                <a16:creationId xmlns:a16="http://schemas.microsoft.com/office/drawing/2014/main" id="{323A4F9B-2BB7-A948-A75A-878381690BF0}"/>
              </a:ext>
            </a:extLst>
          </p:cNvPr>
          <p:cNvGrpSpPr/>
          <p:nvPr/>
        </p:nvGrpSpPr>
        <p:grpSpPr>
          <a:xfrm>
            <a:off x="3574529" y="5121706"/>
            <a:ext cx="949612" cy="930684"/>
            <a:chOff x="6509187" y="4639235"/>
            <a:chExt cx="1792514" cy="1941837"/>
          </a:xfrm>
        </p:grpSpPr>
        <p:cxnSp>
          <p:nvCxnSpPr>
            <p:cNvPr id="90" name="Straight Connector 89">
              <a:extLst>
                <a:ext uri="{FF2B5EF4-FFF2-40B4-BE49-F238E27FC236}">
                  <a16:creationId xmlns:a16="http://schemas.microsoft.com/office/drawing/2014/main" id="{37A84C4E-964B-ED48-AC4F-9F9079C8DB13}"/>
                </a:ext>
              </a:extLst>
            </p:cNvPr>
            <p:cNvCxnSpPr/>
            <p:nvPr/>
          </p:nvCxnSpPr>
          <p:spPr>
            <a:xfrm>
              <a:off x="6509187" y="4792613"/>
              <a:ext cx="1792514" cy="178845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87458866-74E4-1745-A29D-63138343056B}"/>
                </a:ext>
              </a:extLst>
            </p:cNvPr>
            <p:cNvCxnSpPr/>
            <p:nvPr/>
          </p:nvCxnSpPr>
          <p:spPr>
            <a:xfrm flipH="1">
              <a:off x="6561172" y="4639235"/>
              <a:ext cx="1473024" cy="194183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85522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Slide Number Placeholder 4">
            <a:extLst>
              <a:ext uri="{FF2B5EF4-FFF2-40B4-BE49-F238E27FC236}">
                <a16:creationId xmlns:a16="http://schemas.microsoft.com/office/drawing/2014/main" id="{8765F422-0101-384D-97DB-275D01EE637A}"/>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Char char="•"/>
              <a:defRPr sz="3200">
                <a:solidFill>
                  <a:schemeClr val="tx1"/>
                </a:solidFill>
                <a:latin typeface="Times New Roman" panose="02020603050405020304" pitchFamily="18" charset="0"/>
              </a:defRPr>
            </a:lvl1pPr>
            <a:lvl2pPr marL="742950" indent="-285750">
              <a:spcBef>
                <a:spcPct val="20000"/>
              </a:spcBef>
              <a:buClr>
                <a:schemeClr val="tx2"/>
              </a:buClr>
              <a:buChar char="–"/>
              <a:defRPr sz="2800">
                <a:solidFill>
                  <a:schemeClr val="tx1"/>
                </a:solidFill>
                <a:latin typeface="Times New Roman" panose="02020603050405020304" pitchFamily="18" charset="0"/>
              </a:defRPr>
            </a:lvl2pPr>
            <a:lvl3pPr marL="1143000" indent="-228600">
              <a:spcBef>
                <a:spcPct val="20000"/>
              </a:spcBef>
              <a:buClr>
                <a:schemeClr val="tx2"/>
              </a:buClr>
              <a:buChar char="•"/>
              <a:defRPr sz="2400">
                <a:solidFill>
                  <a:schemeClr val="tx1"/>
                </a:solidFill>
                <a:latin typeface="Times New Roman" panose="02020603050405020304" pitchFamily="18" charset="0"/>
              </a:defRPr>
            </a:lvl3pPr>
            <a:lvl4pPr marL="1600200" indent="-228600">
              <a:spcBef>
                <a:spcPct val="20000"/>
              </a:spcBef>
              <a:buClr>
                <a:schemeClr val="tx2"/>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FontTx/>
              <a:buNone/>
            </a:pPr>
            <a:fld id="{B3D549AC-E19A-C84B-9191-92B09C7250F2}" type="slidenum">
              <a:rPr lang="en-US" altLang="en-US" sz="1400">
                <a:latin typeface="Arial" panose="020B0604020202020204" pitchFamily="34" charset="0"/>
              </a:rPr>
              <a:pPr>
                <a:spcBef>
                  <a:spcPct val="0"/>
                </a:spcBef>
                <a:buClrTx/>
                <a:buFontTx/>
                <a:buNone/>
              </a:pPr>
              <a:t>28</a:t>
            </a:fld>
            <a:endParaRPr lang="en-US" altLang="en-US" sz="1400" dirty="0">
              <a:latin typeface="Arial" panose="020B0604020202020204" pitchFamily="34" charset="0"/>
            </a:endParaRPr>
          </a:p>
        </p:txBody>
      </p:sp>
      <p:sp>
        <p:nvSpPr>
          <p:cNvPr id="17412" name="Rectangle 1026">
            <a:extLst>
              <a:ext uri="{FF2B5EF4-FFF2-40B4-BE49-F238E27FC236}">
                <a16:creationId xmlns:a16="http://schemas.microsoft.com/office/drawing/2014/main" id="{5B419BAD-3802-9449-AC33-F7A8120AB776}"/>
              </a:ext>
            </a:extLst>
          </p:cNvPr>
          <p:cNvSpPr>
            <a:spLocks noGrp="1" noChangeArrowheads="1"/>
          </p:cNvSpPr>
          <p:nvPr>
            <p:ph type="title"/>
          </p:nvPr>
        </p:nvSpPr>
        <p:spPr/>
        <p:txBody>
          <a:bodyPr/>
          <a:lstStyle/>
          <a:p>
            <a:pPr eaLnBrk="1" hangingPunct="1"/>
            <a:r>
              <a:rPr lang="en-US" altLang="en-US" dirty="0"/>
              <a:t>Levels of Language</a:t>
            </a:r>
          </a:p>
        </p:txBody>
      </p:sp>
      <p:sp>
        <p:nvSpPr>
          <p:cNvPr id="17413" name="Rectangle 1027">
            <a:extLst>
              <a:ext uri="{FF2B5EF4-FFF2-40B4-BE49-F238E27FC236}">
                <a16:creationId xmlns:a16="http://schemas.microsoft.com/office/drawing/2014/main" id="{03FE0A03-76BD-1848-A679-77F79E87410C}"/>
              </a:ext>
            </a:extLst>
          </p:cNvPr>
          <p:cNvSpPr>
            <a:spLocks noGrp="1" noChangeArrowheads="1"/>
          </p:cNvSpPr>
          <p:nvPr>
            <p:ph type="body" idx="1"/>
          </p:nvPr>
        </p:nvSpPr>
        <p:spPr/>
        <p:txBody>
          <a:bodyPr/>
          <a:lstStyle/>
          <a:p>
            <a:pPr eaLnBrk="1" hangingPunct="1"/>
            <a:r>
              <a:rPr lang="en-US" altLang="en-US" dirty="0">
                <a:solidFill>
                  <a:schemeClr val="accent2"/>
                </a:solidFill>
              </a:rPr>
              <a:t>Semantics:</a:t>
            </a:r>
            <a:r>
              <a:rPr lang="en-US" altLang="en-US" dirty="0"/>
              <a:t> What’s the literal meaning?</a:t>
            </a:r>
          </a:p>
          <a:p>
            <a:pPr marL="0" indent="0" eaLnBrk="1" hangingPunct="1">
              <a:buNone/>
            </a:pPr>
            <a:endParaRPr lang="en-US" altLang="en-US" dirty="0"/>
          </a:p>
        </p:txBody>
      </p:sp>
      <p:sp>
        <p:nvSpPr>
          <p:cNvPr id="5" name="TextBox 4">
            <a:extLst>
              <a:ext uri="{FF2B5EF4-FFF2-40B4-BE49-F238E27FC236}">
                <a16:creationId xmlns:a16="http://schemas.microsoft.com/office/drawing/2014/main" id="{75558812-FF39-AB4D-B297-804C99B44537}"/>
              </a:ext>
            </a:extLst>
          </p:cNvPr>
          <p:cNvSpPr txBox="1"/>
          <p:nvPr/>
        </p:nvSpPr>
        <p:spPr>
          <a:xfrm>
            <a:off x="726146" y="2579985"/>
            <a:ext cx="3872086" cy="461665"/>
          </a:xfrm>
          <a:prstGeom prst="rect">
            <a:avLst/>
          </a:prstGeom>
          <a:noFill/>
        </p:spPr>
        <p:txBody>
          <a:bodyPr wrap="none" rtlCol="0">
            <a:spAutoFit/>
          </a:bodyPr>
          <a:lstStyle/>
          <a:p>
            <a:r>
              <a:rPr lang="en-US" sz="2400" dirty="0"/>
              <a:t>What does a sentence mean?</a:t>
            </a:r>
          </a:p>
        </p:txBody>
      </p:sp>
      <p:sp>
        <p:nvSpPr>
          <p:cNvPr id="6" name="TextBox 5">
            <a:extLst>
              <a:ext uri="{FF2B5EF4-FFF2-40B4-BE49-F238E27FC236}">
                <a16:creationId xmlns:a16="http://schemas.microsoft.com/office/drawing/2014/main" id="{0B054BE4-D4C4-EB4B-BE73-584BB8608DC1}"/>
              </a:ext>
            </a:extLst>
          </p:cNvPr>
          <p:cNvSpPr txBox="1"/>
          <p:nvPr/>
        </p:nvSpPr>
        <p:spPr>
          <a:xfrm>
            <a:off x="726146" y="3221037"/>
            <a:ext cx="5858912" cy="584775"/>
          </a:xfrm>
          <a:prstGeom prst="rect">
            <a:avLst/>
          </a:prstGeom>
          <a:noFill/>
        </p:spPr>
        <p:txBody>
          <a:bodyPr wrap="none" rtlCol="0">
            <a:spAutoFit/>
          </a:bodyPr>
          <a:lstStyle/>
          <a:p>
            <a:r>
              <a:rPr lang="en-US" sz="3200" dirty="0"/>
              <a:t>Papa eats the caviar with a spoon.</a:t>
            </a:r>
          </a:p>
        </p:txBody>
      </p:sp>
      <p:sp>
        <p:nvSpPr>
          <p:cNvPr id="8" name="TextBox 7">
            <a:extLst>
              <a:ext uri="{FF2B5EF4-FFF2-40B4-BE49-F238E27FC236}">
                <a16:creationId xmlns:a16="http://schemas.microsoft.com/office/drawing/2014/main" id="{35E94258-34CA-B04F-88BE-EFD5C9551F1C}"/>
              </a:ext>
            </a:extLst>
          </p:cNvPr>
          <p:cNvSpPr txBox="1"/>
          <p:nvPr/>
        </p:nvSpPr>
        <p:spPr>
          <a:xfrm>
            <a:off x="7400485" y="4096435"/>
            <a:ext cx="3905443" cy="369332"/>
          </a:xfrm>
          <a:prstGeom prst="rect">
            <a:avLst/>
          </a:prstGeom>
          <a:noFill/>
        </p:spPr>
        <p:txBody>
          <a:bodyPr wrap="square" rtlCol="0">
            <a:spAutoFit/>
          </a:bodyPr>
          <a:lstStyle/>
          <a:p>
            <a:r>
              <a:rPr lang="en-US" dirty="0"/>
              <a:t>papa-01: an informal term for a father</a:t>
            </a:r>
          </a:p>
        </p:txBody>
      </p:sp>
      <p:sp>
        <p:nvSpPr>
          <p:cNvPr id="17" name="TextBox 16">
            <a:extLst>
              <a:ext uri="{FF2B5EF4-FFF2-40B4-BE49-F238E27FC236}">
                <a16:creationId xmlns:a16="http://schemas.microsoft.com/office/drawing/2014/main" id="{344BC5A3-E498-674A-B555-0A52D58735F5}"/>
              </a:ext>
            </a:extLst>
          </p:cNvPr>
          <p:cNvSpPr txBox="1"/>
          <p:nvPr/>
        </p:nvSpPr>
        <p:spPr>
          <a:xfrm>
            <a:off x="7400485" y="5092850"/>
            <a:ext cx="3794478" cy="646331"/>
          </a:xfrm>
          <a:prstGeom prst="rect">
            <a:avLst/>
          </a:prstGeom>
          <a:noFill/>
        </p:spPr>
        <p:txBody>
          <a:bodyPr wrap="square" rtlCol="0">
            <a:spAutoFit/>
          </a:bodyPr>
          <a:lstStyle/>
          <a:p>
            <a:r>
              <a:rPr lang="en-US" dirty="0"/>
              <a:t>caviar-01: salted roe of sturgeon or other large fish</a:t>
            </a:r>
          </a:p>
        </p:txBody>
      </p:sp>
      <p:sp>
        <p:nvSpPr>
          <p:cNvPr id="73" name="TextBox 72">
            <a:extLst>
              <a:ext uri="{FF2B5EF4-FFF2-40B4-BE49-F238E27FC236}">
                <a16:creationId xmlns:a16="http://schemas.microsoft.com/office/drawing/2014/main" id="{BCADBB20-990D-FF49-9973-BA845282B936}"/>
              </a:ext>
            </a:extLst>
          </p:cNvPr>
          <p:cNvSpPr txBox="1"/>
          <p:nvPr/>
        </p:nvSpPr>
        <p:spPr>
          <a:xfrm>
            <a:off x="2472147" y="4463033"/>
            <a:ext cx="981807" cy="461665"/>
          </a:xfrm>
          <a:prstGeom prst="rect">
            <a:avLst/>
          </a:prstGeom>
          <a:noFill/>
        </p:spPr>
        <p:txBody>
          <a:bodyPr wrap="none" rtlCol="0">
            <a:spAutoFit/>
          </a:bodyPr>
          <a:lstStyle/>
          <a:p>
            <a:r>
              <a:rPr lang="en-US" sz="2400" dirty="0">
                <a:solidFill>
                  <a:schemeClr val="accent1"/>
                </a:solidFill>
              </a:rPr>
              <a:t>eat-01</a:t>
            </a:r>
          </a:p>
        </p:txBody>
      </p:sp>
      <p:sp>
        <p:nvSpPr>
          <p:cNvPr id="74" name="TextBox 73">
            <a:extLst>
              <a:ext uri="{FF2B5EF4-FFF2-40B4-BE49-F238E27FC236}">
                <a16:creationId xmlns:a16="http://schemas.microsoft.com/office/drawing/2014/main" id="{6C9E0316-25E0-524A-BBED-66B5C0543484}"/>
              </a:ext>
            </a:extLst>
          </p:cNvPr>
          <p:cNvSpPr txBox="1"/>
          <p:nvPr/>
        </p:nvSpPr>
        <p:spPr>
          <a:xfrm>
            <a:off x="3756804" y="5294301"/>
            <a:ext cx="1315681" cy="461665"/>
          </a:xfrm>
          <a:prstGeom prst="rect">
            <a:avLst/>
          </a:prstGeom>
          <a:noFill/>
        </p:spPr>
        <p:txBody>
          <a:bodyPr wrap="none" rtlCol="0">
            <a:spAutoFit/>
          </a:bodyPr>
          <a:lstStyle/>
          <a:p>
            <a:r>
              <a:rPr lang="en-US" sz="2400" dirty="0">
                <a:solidFill>
                  <a:schemeClr val="accent1"/>
                </a:solidFill>
              </a:rPr>
              <a:t>caviar-01</a:t>
            </a:r>
          </a:p>
        </p:txBody>
      </p:sp>
      <p:sp>
        <p:nvSpPr>
          <p:cNvPr id="75" name="TextBox 74">
            <a:extLst>
              <a:ext uri="{FF2B5EF4-FFF2-40B4-BE49-F238E27FC236}">
                <a16:creationId xmlns:a16="http://schemas.microsoft.com/office/drawing/2014/main" id="{2A9ABD9D-5D6B-354D-991F-2C3477B0F616}"/>
              </a:ext>
            </a:extLst>
          </p:cNvPr>
          <p:cNvSpPr txBox="1"/>
          <p:nvPr/>
        </p:nvSpPr>
        <p:spPr>
          <a:xfrm>
            <a:off x="1023163" y="5328913"/>
            <a:ext cx="1208985" cy="461665"/>
          </a:xfrm>
          <a:prstGeom prst="rect">
            <a:avLst/>
          </a:prstGeom>
          <a:noFill/>
        </p:spPr>
        <p:txBody>
          <a:bodyPr wrap="none" rtlCol="0">
            <a:spAutoFit/>
          </a:bodyPr>
          <a:lstStyle/>
          <a:p>
            <a:r>
              <a:rPr lang="en-US" sz="2400" dirty="0">
                <a:solidFill>
                  <a:schemeClr val="accent1"/>
                </a:solidFill>
              </a:rPr>
              <a:t>papa-01</a:t>
            </a:r>
          </a:p>
        </p:txBody>
      </p:sp>
      <p:grpSp>
        <p:nvGrpSpPr>
          <p:cNvPr id="76" name="Group 75">
            <a:extLst>
              <a:ext uri="{FF2B5EF4-FFF2-40B4-BE49-F238E27FC236}">
                <a16:creationId xmlns:a16="http://schemas.microsoft.com/office/drawing/2014/main" id="{E6286304-4E0F-5A41-8014-7723D10F260E}"/>
              </a:ext>
            </a:extLst>
          </p:cNvPr>
          <p:cNvGrpSpPr/>
          <p:nvPr/>
        </p:nvGrpSpPr>
        <p:grpSpPr>
          <a:xfrm>
            <a:off x="3579679" y="4118118"/>
            <a:ext cx="1153325" cy="538922"/>
            <a:chOff x="9340410" y="3086136"/>
            <a:chExt cx="1153325" cy="538922"/>
          </a:xfrm>
        </p:grpSpPr>
        <p:cxnSp>
          <p:nvCxnSpPr>
            <p:cNvPr id="77" name="Straight Arrow Connector 76">
              <a:extLst>
                <a:ext uri="{FF2B5EF4-FFF2-40B4-BE49-F238E27FC236}">
                  <a16:creationId xmlns:a16="http://schemas.microsoft.com/office/drawing/2014/main" id="{FDA542E5-8A25-B24D-B625-411017E63321}"/>
                </a:ext>
              </a:extLst>
            </p:cNvPr>
            <p:cNvCxnSpPr/>
            <p:nvPr/>
          </p:nvCxnSpPr>
          <p:spPr>
            <a:xfrm flipH="1">
              <a:off x="9340410" y="3281901"/>
              <a:ext cx="1153325" cy="343157"/>
            </a:xfrm>
            <a:prstGeom prst="straightConnector1">
              <a:avLst/>
            </a:prstGeom>
            <a:ln w="38100">
              <a:headEnd type="triangle"/>
              <a:tailEnd type="none"/>
            </a:ln>
          </p:spPr>
          <p:style>
            <a:lnRef idx="3">
              <a:schemeClr val="dk1"/>
            </a:lnRef>
            <a:fillRef idx="0">
              <a:schemeClr val="dk1"/>
            </a:fillRef>
            <a:effectRef idx="2">
              <a:schemeClr val="dk1"/>
            </a:effectRef>
            <a:fontRef idx="minor">
              <a:schemeClr val="tx1"/>
            </a:fontRef>
          </p:style>
        </p:cxnSp>
        <p:sp>
          <p:nvSpPr>
            <p:cNvPr id="78" name="TextBox 77">
              <a:extLst>
                <a:ext uri="{FF2B5EF4-FFF2-40B4-BE49-F238E27FC236}">
                  <a16:creationId xmlns:a16="http://schemas.microsoft.com/office/drawing/2014/main" id="{3239DAE4-EA06-D844-B494-6571B092A0DB}"/>
                </a:ext>
              </a:extLst>
            </p:cNvPr>
            <p:cNvSpPr txBox="1"/>
            <p:nvPr/>
          </p:nvSpPr>
          <p:spPr>
            <a:xfrm rot="20868120">
              <a:off x="9540992" y="3086136"/>
              <a:ext cx="555921" cy="369332"/>
            </a:xfrm>
            <a:prstGeom prst="rect">
              <a:avLst/>
            </a:prstGeom>
            <a:noFill/>
          </p:spPr>
          <p:txBody>
            <a:bodyPr wrap="none" rtlCol="0">
              <a:spAutoFit/>
            </a:bodyPr>
            <a:lstStyle/>
            <a:p>
              <a:r>
                <a:rPr lang="en-US" dirty="0"/>
                <a:t>tool</a:t>
              </a:r>
            </a:p>
          </p:txBody>
        </p:sp>
      </p:grpSp>
      <p:sp>
        <p:nvSpPr>
          <p:cNvPr id="79" name="TextBox 78">
            <a:extLst>
              <a:ext uri="{FF2B5EF4-FFF2-40B4-BE49-F238E27FC236}">
                <a16:creationId xmlns:a16="http://schemas.microsoft.com/office/drawing/2014/main" id="{44C2295F-F7C4-6C4B-B8FF-09E1C3603365}"/>
              </a:ext>
            </a:extLst>
          </p:cNvPr>
          <p:cNvSpPr txBox="1"/>
          <p:nvPr/>
        </p:nvSpPr>
        <p:spPr>
          <a:xfrm>
            <a:off x="4737132" y="4225611"/>
            <a:ext cx="1792478" cy="461665"/>
          </a:xfrm>
          <a:prstGeom prst="rect">
            <a:avLst/>
          </a:prstGeom>
          <a:noFill/>
        </p:spPr>
        <p:txBody>
          <a:bodyPr wrap="none" rtlCol="0">
            <a:spAutoFit/>
          </a:bodyPr>
          <a:lstStyle/>
          <a:p>
            <a:r>
              <a:rPr lang="en-US" sz="2400" dirty="0">
                <a:solidFill>
                  <a:schemeClr val="accent1"/>
                </a:solidFill>
              </a:rPr>
              <a:t>with a spoon</a:t>
            </a:r>
          </a:p>
        </p:txBody>
      </p:sp>
      <p:grpSp>
        <p:nvGrpSpPr>
          <p:cNvPr id="80" name="Group 79">
            <a:extLst>
              <a:ext uri="{FF2B5EF4-FFF2-40B4-BE49-F238E27FC236}">
                <a16:creationId xmlns:a16="http://schemas.microsoft.com/office/drawing/2014/main" id="{9A387105-8580-7942-9C97-8BE8082CC8F1}"/>
              </a:ext>
            </a:extLst>
          </p:cNvPr>
          <p:cNvGrpSpPr/>
          <p:nvPr/>
        </p:nvGrpSpPr>
        <p:grpSpPr>
          <a:xfrm>
            <a:off x="1424876" y="4693866"/>
            <a:ext cx="1047271" cy="635047"/>
            <a:chOff x="7185607" y="3661884"/>
            <a:chExt cx="1047271" cy="635047"/>
          </a:xfrm>
        </p:grpSpPr>
        <p:cxnSp>
          <p:nvCxnSpPr>
            <p:cNvPr id="81" name="Straight Arrow Connector 80">
              <a:extLst>
                <a:ext uri="{FF2B5EF4-FFF2-40B4-BE49-F238E27FC236}">
                  <a16:creationId xmlns:a16="http://schemas.microsoft.com/office/drawing/2014/main" id="{64F9773E-DE82-514C-A2CC-A80C5E1A14FB}"/>
                </a:ext>
              </a:extLst>
            </p:cNvPr>
            <p:cNvCxnSpPr/>
            <p:nvPr/>
          </p:nvCxnSpPr>
          <p:spPr>
            <a:xfrm flipV="1">
              <a:off x="7185607" y="3661884"/>
              <a:ext cx="1047271" cy="635047"/>
            </a:xfrm>
            <a:prstGeom prst="straightConnector1">
              <a:avLst/>
            </a:prstGeom>
            <a:ln w="38100">
              <a:headEnd type="triangle"/>
              <a:tailEnd type="none"/>
            </a:ln>
          </p:spPr>
          <p:style>
            <a:lnRef idx="3">
              <a:schemeClr val="dk1"/>
            </a:lnRef>
            <a:fillRef idx="0">
              <a:schemeClr val="dk1"/>
            </a:fillRef>
            <a:effectRef idx="2">
              <a:schemeClr val="dk1"/>
            </a:effectRef>
            <a:fontRef idx="minor">
              <a:schemeClr val="tx1"/>
            </a:fontRef>
          </p:style>
        </p:cxnSp>
        <p:sp>
          <p:nvSpPr>
            <p:cNvPr id="82" name="TextBox 81">
              <a:extLst>
                <a:ext uri="{FF2B5EF4-FFF2-40B4-BE49-F238E27FC236}">
                  <a16:creationId xmlns:a16="http://schemas.microsoft.com/office/drawing/2014/main" id="{419BFABA-033E-5140-93EC-561FC93BE348}"/>
                </a:ext>
              </a:extLst>
            </p:cNvPr>
            <p:cNvSpPr txBox="1"/>
            <p:nvPr/>
          </p:nvSpPr>
          <p:spPr>
            <a:xfrm rot="19632479">
              <a:off x="7300968" y="3686536"/>
              <a:ext cx="714555" cy="369332"/>
            </a:xfrm>
            <a:prstGeom prst="rect">
              <a:avLst/>
            </a:prstGeom>
            <a:noFill/>
          </p:spPr>
          <p:txBody>
            <a:bodyPr wrap="none" rtlCol="0">
              <a:spAutoFit/>
            </a:bodyPr>
            <a:lstStyle/>
            <a:p>
              <a:r>
                <a:rPr lang="en-US" dirty="0"/>
                <a:t>agent</a:t>
              </a:r>
            </a:p>
          </p:txBody>
        </p:sp>
      </p:grpSp>
      <p:grpSp>
        <p:nvGrpSpPr>
          <p:cNvPr id="83" name="Group 82">
            <a:extLst>
              <a:ext uri="{FF2B5EF4-FFF2-40B4-BE49-F238E27FC236}">
                <a16:creationId xmlns:a16="http://schemas.microsoft.com/office/drawing/2014/main" id="{F2331243-B98C-E94A-B0C1-537F2264135E}"/>
              </a:ext>
            </a:extLst>
          </p:cNvPr>
          <p:cNvGrpSpPr/>
          <p:nvPr/>
        </p:nvGrpSpPr>
        <p:grpSpPr>
          <a:xfrm>
            <a:off x="3453954" y="4534977"/>
            <a:ext cx="887055" cy="759324"/>
            <a:chOff x="9214685" y="3502995"/>
            <a:chExt cx="887055" cy="759324"/>
          </a:xfrm>
        </p:grpSpPr>
        <p:cxnSp>
          <p:nvCxnSpPr>
            <p:cNvPr id="84" name="Straight Arrow Connector 83">
              <a:extLst>
                <a:ext uri="{FF2B5EF4-FFF2-40B4-BE49-F238E27FC236}">
                  <a16:creationId xmlns:a16="http://schemas.microsoft.com/office/drawing/2014/main" id="{77D9B423-C229-B64E-B76D-754AA37DC99C}"/>
                </a:ext>
              </a:extLst>
            </p:cNvPr>
            <p:cNvCxnSpPr/>
            <p:nvPr/>
          </p:nvCxnSpPr>
          <p:spPr>
            <a:xfrm flipH="1" flipV="1">
              <a:off x="9214685" y="3661884"/>
              <a:ext cx="762431" cy="600435"/>
            </a:xfrm>
            <a:prstGeom prst="straightConnector1">
              <a:avLst/>
            </a:prstGeom>
            <a:ln w="38100">
              <a:headEnd type="triangle"/>
              <a:tailEnd type="none"/>
            </a:ln>
          </p:spPr>
          <p:style>
            <a:lnRef idx="3">
              <a:schemeClr val="dk1"/>
            </a:lnRef>
            <a:fillRef idx="0">
              <a:schemeClr val="dk1"/>
            </a:fillRef>
            <a:effectRef idx="2">
              <a:schemeClr val="dk1"/>
            </a:effectRef>
            <a:fontRef idx="minor">
              <a:schemeClr val="tx1"/>
            </a:fontRef>
          </p:style>
        </p:cxnSp>
        <p:sp>
          <p:nvSpPr>
            <p:cNvPr id="85" name="TextBox 84">
              <a:extLst>
                <a:ext uri="{FF2B5EF4-FFF2-40B4-BE49-F238E27FC236}">
                  <a16:creationId xmlns:a16="http://schemas.microsoft.com/office/drawing/2014/main" id="{41BC9B2C-91AA-4642-BC23-03447F8B4F2B}"/>
                </a:ext>
              </a:extLst>
            </p:cNvPr>
            <p:cNvSpPr txBox="1"/>
            <p:nvPr/>
          </p:nvSpPr>
          <p:spPr>
            <a:xfrm rot="2727100">
              <a:off x="9559861" y="3675542"/>
              <a:ext cx="714426" cy="369332"/>
            </a:xfrm>
            <a:prstGeom prst="rect">
              <a:avLst/>
            </a:prstGeom>
            <a:noFill/>
          </p:spPr>
          <p:txBody>
            <a:bodyPr wrap="none" rtlCol="0">
              <a:spAutoFit/>
            </a:bodyPr>
            <a:lstStyle/>
            <a:p>
              <a:r>
                <a:rPr lang="en-US" dirty="0"/>
                <a:t>agent</a:t>
              </a:r>
            </a:p>
          </p:txBody>
        </p:sp>
      </p:grpSp>
      <p:sp>
        <p:nvSpPr>
          <p:cNvPr id="86" name="TextBox 85">
            <a:extLst>
              <a:ext uri="{FF2B5EF4-FFF2-40B4-BE49-F238E27FC236}">
                <a16:creationId xmlns:a16="http://schemas.microsoft.com/office/drawing/2014/main" id="{B48AC921-5429-3841-BF9D-746EF58033A1}"/>
              </a:ext>
            </a:extLst>
          </p:cNvPr>
          <p:cNvSpPr txBox="1"/>
          <p:nvPr/>
        </p:nvSpPr>
        <p:spPr>
          <a:xfrm>
            <a:off x="7400485" y="4604549"/>
            <a:ext cx="2499082" cy="369332"/>
          </a:xfrm>
          <a:prstGeom prst="rect">
            <a:avLst/>
          </a:prstGeom>
          <a:noFill/>
        </p:spPr>
        <p:txBody>
          <a:bodyPr wrap="none" rtlCol="0">
            <a:spAutoFit/>
          </a:bodyPr>
          <a:lstStyle/>
          <a:p>
            <a:r>
              <a:rPr lang="en-US" dirty="0"/>
              <a:t>eat-01: take in solid food</a:t>
            </a:r>
          </a:p>
        </p:txBody>
      </p:sp>
    </p:spTree>
    <p:extLst>
      <p:ext uri="{BB962C8B-B14F-4D97-AF65-F5344CB8AC3E}">
        <p14:creationId xmlns:p14="http://schemas.microsoft.com/office/powerpoint/2010/main" val="3695407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7" grpId="0"/>
      <p:bldP spid="73" grpId="0"/>
      <p:bldP spid="74" grpId="0"/>
      <p:bldP spid="75" grpId="0"/>
      <p:bldP spid="79" grpId="0"/>
      <p:bldP spid="8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Slide Number Placeholder 4">
            <a:extLst>
              <a:ext uri="{FF2B5EF4-FFF2-40B4-BE49-F238E27FC236}">
                <a16:creationId xmlns:a16="http://schemas.microsoft.com/office/drawing/2014/main" id="{8765F422-0101-384D-97DB-275D01EE637A}"/>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Char char="•"/>
              <a:defRPr sz="3200">
                <a:solidFill>
                  <a:schemeClr val="tx1"/>
                </a:solidFill>
                <a:latin typeface="Times New Roman" panose="02020603050405020304" pitchFamily="18" charset="0"/>
              </a:defRPr>
            </a:lvl1pPr>
            <a:lvl2pPr marL="742950" indent="-285750">
              <a:spcBef>
                <a:spcPct val="20000"/>
              </a:spcBef>
              <a:buClr>
                <a:schemeClr val="tx2"/>
              </a:buClr>
              <a:buChar char="–"/>
              <a:defRPr sz="2800">
                <a:solidFill>
                  <a:schemeClr val="tx1"/>
                </a:solidFill>
                <a:latin typeface="Times New Roman" panose="02020603050405020304" pitchFamily="18" charset="0"/>
              </a:defRPr>
            </a:lvl2pPr>
            <a:lvl3pPr marL="1143000" indent="-228600">
              <a:spcBef>
                <a:spcPct val="20000"/>
              </a:spcBef>
              <a:buClr>
                <a:schemeClr val="tx2"/>
              </a:buClr>
              <a:buChar char="•"/>
              <a:defRPr sz="2400">
                <a:solidFill>
                  <a:schemeClr val="tx1"/>
                </a:solidFill>
                <a:latin typeface="Times New Roman" panose="02020603050405020304" pitchFamily="18" charset="0"/>
              </a:defRPr>
            </a:lvl3pPr>
            <a:lvl4pPr marL="1600200" indent="-228600">
              <a:spcBef>
                <a:spcPct val="20000"/>
              </a:spcBef>
              <a:buClr>
                <a:schemeClr val="tx2"/>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FontTx/>
              <a:buNone/>
            </a:pPr>
            <a:fld id="{B3D549AC-E19A-C84B-9191-92B09C7250F2}" type="slidenum">
              <a:rPr lang="en-US" altLang="en-US" sz="1400">
                <a:latin typeface="Arial" panose="020B0604020202020204" pitchFamily="34" charset="0"/>
              </a:rPr>
              <a:pPr>
                <a:spcBef>
                  <a:spcPct val="0"/>
                </a:spcBef>
                <a:buClrTx/>
                <a:buFontTx/>
                <a:buNone/>
              </a:pPr>
              <a:t>29</a:t>
            </a:fld>
            <a:endParaRPr lang="en-US" altLang="en-US" sz="1400">
              <a:latin typeface="Arial" panose="020B0604020202020204" pitchFamily="34" charset="0"/>
            </a:endParaRPr>
          </a:p>
        </p:txBody>
      </p:sp>
      <p:sp>
        <p:nvSpPr>
          <p:cNvPr id="17412" name="Rectangle 1026">
            <a:extLst>
              <a:ext uri="{FF2B5EF4-FFF2-40B4-BE49-F238E27FC236}">
                <a16:creationId xmlns:a16="http://schemas.microsoft.com/office/drawing/2014/main" id="{5B419BAD-3802-9449-AC33-F7A8120AB776}"/>
              </a:ext>
            </a:extLst>
          </p:cNvPr>
          <p:cNvSpPr>
            <a:spLocks noGrp="1" noChangeArrowheads="1"/>
          </p:cNvSpPr>
          <p:nvPr>
            <p:ph type="title"/>
          </p:nvPr>
        </p:nvSpPr>
        <p:spPr/>
        <p:txBody>
          <a:bodyPr/>
          <a:lstStyle/>
          <a:p>
            <a:pPr eaLnBrk="1" hangingPunct="1"/>
            <a:r>
              <a:rPr lang="en-US" altLang="en-US" dirty="0"/>
              <a:t>Levels of Language</a:t>
            </a:r>
          </a:p>
        </p:txBody>
      </p:sp>
      <p:sp>
        <p:nvSpPr>
          <p:cNvPr id="17413" name="Rectangle 1027">
            <a:extLst>
              <a:ext uri="{FF2B5EF4-FFF2-40B4-BE49-F238E27FC236}">
                <a16:creationId xmlns:a16="http://schemas.microsoft.com/office/drawing/2014/main" id="{03FE0A03-76BD-1848-A679-77F79E87410C}"/>
              </a:ext>
            </a:extLst>
          </p:cNvPr>
          <p:cNvSpPr>
            <a:spLocks noGrp="1" noChangeArrowheads="1"/>
          </p:cNvSpPr>
          <p:nvPr>
            <p:ph type="body" idx="1"/>
          </p:nvPr>
        </p:nvSpPr>
        <p:spPr/>
        <p:txBody>
          <a:bodyPr/>
          <a:lstStyle/>
          <a:p>
            <a:pPr eaLnBrk="1" hangingPunct="1"/>
            <a:r>
              <a:rPr lang="en-US" altLang="en-US" dirty="0">
                <a:solidFill>
                  <a:schemeClr val="accent2"/>
                </a:solidFill>
              </a:rPr>
              <a:t>Pragmatics:</a:t>
            </a:r>
            <a:r>
              <a:rPr lang="en-US" altLang="en-US" dirty="0"/>
              <a:t> What should you conclude from the fact that I said something?  How should you react?</a:t>
            </a:r>
          </a:p>
        </p:txBody>
      </p:sp>
      <p:sp>
        <p:nvSpPr>
          <p:cNvPr id="5" name="TextBox 4">
            <a:extLst>
              <a:ext uri="{FF2B5EF4-FFF2-40B4-BE49-F238E27FC236}">
                <a16:creationId xmlns:a16="http://schemas.microsoft.com/office/drawing/2014/main" id="{B028DA69-ADC4-C24E-8A98-FED23EB9A05C}"/>
              </a:ext>
            </a:extLst>
          </p:cNvPr>
          <p:cNvSpPr txBox="1"/>
          <p:nvPr/>
        </p:nvSpPr>
        <p:spPr>
          <a:xfrm>
            <a:off x="1064125" y="2798198"/>
            <a:ext cx="7274427" cy="461665"/>
          </a:xfrm>
          <a:prstGeom prst="rect">
            <a:avLst/>
          </a:prstGeom>
          <a:noFill/>
        </p:spPr>
        <p:txBody>
          <a:bodyPr wrap="none" rtlCol="0">
            <a:spAutoFit/>
          </a:bodyPr>
          <a:lstStyle/>
          <a:p>
            <a:r>
              <a:rPr lang="en-US" sz="2400" dirty="0"/>
              <a:t>What does </a:t>
            </a:r>
            <a:r>
              <a:rPr lang="en-US" sz="2400" i="1" dirty="0"/>
              <a:t>the speaker </a:t>
            </a:r>
            <a:r>
              <a:rPr lang="en-US" sz="2400" dirty="0"/>
              <a:t>mean? (context: in a stuffy room)</a:t>
            </a:r>
          </a:p>
        </p:txBody>
      </p:sp>
      <p:sp>
        <p:nvSpPr>
          <p:cNvPr id="6" name="Rounded Rectangle 5">
            <a:extLst>
              <a:ext uri="{FF2B5EF4-FFF2-40B4-BE49-F238E27FC236}">
                <a16:creationId xmlns:a16="http://schemas.microsoft.com/office/drawing/2014/main" id="{AECF8758-8A58-4646-AF0D-8DDCFBBE5AD4}"/>
              </a:ext>
            </a:extLst>
          </p:cNvPr>
          <p:cNvSpPr/>
          <p:nvPr/>
        </p:nvSpPr>
        <p:spPr>
          <a:xfrm>
            <a:off x="1262267" y="3548797"/>
            <a:ext cx="2482925" cy="107893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Can you crack the window a little bit?</a:t>
            </a:r>
          </a:p>
        </p:txBody>
      </p:sp>
      <p:sp>
        <p:nvSpPr>
          <p:cNvPr id="7" name="Rounded Rectangle 6">
            <a:extLst>
              <a:ext uri="{FF2B5EF4-FFF2-40B4-BE49-F238E27FC236}">
                <a16:creationId xmlns:a16="http://schemas.microsoft.com/office/drawing/2014/main" id="{AE1EDFE5-1E9D-2848-A84C-FDE9AF743D20}"/>
              </a:ext>
            </a:extLst>
          </p:cNvPr>
          <p:cNvSpPr/>
          <p:nvPr/>
        </p:nvSpPr>
        <p:spPr>
          <a:xfrm>
            <a:off x="4469125" y="3556953"/>
            <a:ext cx="2482925" cy="1078930"/>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No, I do not have a hammer.</a:t>
            </a:r>
          </a:p>
        </p:txBody>
      </p:sp>
      <p:grpSp>
        <p:nvGrpSpPr>
          <p:cNvPr id="8" name="Group 7">
            <a:extLst>
              <a:ext uri="{FF2B5EF4-FFF2-40B4-BE49-F238E27FC236}">
                <a16:creationId xmlns:a16="http://schemas.microsoft.com/office/drawing/2014/main" id="{804B329A-854B-1D43-882D-5D8B5A18EC92}"/>
              </a:ext>
            </a:extLst>
          </p:cNvPr>
          <p:cNvGrpSpPr/>
          <p:nvPr/>
        </p:nvGrpSpPr>
        <p:grpSpPr>
          <a:xfrm>
            <a:off x="4814330" y="3048810"/>
            <a:ext cx="1792514" cy="1941837"/>
            <a:chOff x="6509187" y="4639235"/>
            <a:chExt cx="1792514" cy="1941837"/>
          </a:xfrm>
        </p:grpSpPr>
        <p:cxnSp>
          <p:nvCxnSpPr>
            <p:cNvPr id="9" name="Straight Connector 8">
              <a:extLst>
                <a:ext uri="{FF2B5EF4-FFF2-40B4-BE49-F238E27FC236}">
                  <a16:creationId xmlns:a16="http://schemas.microsoft.com/office/drawing/2014/main" id="{A09AD4EC-1504-4846-9E9F-B44D8239C5D0}"/>
                </a:ext>
              </a:extLst>
            </p:cNvPr>
            <p:cNvCxnSpPr/>
            <p:nvPr/>
          </p:nvCxnSpPr>
          <p:spPr>
            <a:xfrm>
              <a:off x="6509187" y="4792613"/>
              <a:ext cx="1792514" cy="178845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D9D32B5-51D9-E44D-8D1F-4DC82D4282DF}"/>
                </a:ext>
              </a:extLst>
            </p:cNvPr>
            <p:cNvCxnSpPr/>
            <p:nvPr/>
          </p:nvCxnSpPr>
          <p:spPr>
            <a:xfrm flipH="1">
              <a:off x="6561172" y="4639235"/>
              <a:ext cx="1473024" cy="194183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1" name="Rounded Rectangle 10">
            <a:extLst>
              <a:ext uri="{FF2B5EF4-FFF2-40B4-BE49-F238E27FC236}">
                <a16:creationId xmlns:a16="http://schemas.microsoft.com/office/drawing/2014/main" id="{1C1900E0-40DC-E34D-BE72-0472A5BEBC3A}"/>
              </a:ext>
            </a:extLst>
          </p:cNvPr>
          <p:cNvSpPr/>
          <p:nvPr/>
        </p:nvSpPr>
        <p:spPr>
          <a:xfrm>
            <a:off x="7652153" y="3594596"/>
            <a:ext cx="2482925" cy="1078930"/>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Yes, I have the ability to crack the window.</a:t>
            </a:r>
          </a:p>
        </p:txBody>
      </p:sp>
      <p:grpSp>
        <p:nvGrpSpPr>
          <p:cNvPr id="12" name="Group 11">
            <a:extLst>
              <a:ext uri="{FF2B5EF4-FFF2-40B4-BE49-F238E27FC236}">
                <a16:creationId xmlns:a16="http://schemas.microsoft.com/office/drawing/2014/main" id="{648B2148-25F8-874C-8E02-FC0CD1C9227B}"/>
              </a:ext>
            </a:extLst>
          </p:cNvPr>
          <p:cNvGrpSpPr/>
          <p:nvPr/>
        </p:nvGrpSpPr>
        <p:grpSpPr>
          <a:xfrm>
            <a:off x="7997358" y="3086453"/>
            <a:ext cx="1792514" cy="1941837"/>
            <a:chOff x="6509187" y="4639235"/>
            <a:chExt cx="1792514" cy="1941837"/>
          </a:xfrm>
        </p:grpSpPr>
        <p:cxnSp>
          <p:nvCxnSpPr>
            <p:cNvPr id="13" name="Straight Connector 12">
              <a:extLst>
                <a:ext uri="{FF2B5EF4-FFF2-40B4-BE49-F238E27FC236}">
                  <a16:creationId xmlns:a16="http://schemas.microsoft.com/office/drawing/2014/main" id="{16FE1109-A7DA-4249-A7EF-C350C15FC329}"/>
                </a:ext>
              </a:extLst>
            </p:cNvPr>
            <p:cNvCxnSpPr/>
            <p:nvPr/>
          </p:nvCxnSpPr>
          <p:spPr>
            <a:xfrm>
              <a:off x="6509187" y="4792613"/>
              <a:ext cx="1792514" cy="178845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9139212-60E7-504B-88CE-C55BCF8308D1}"/>
                </a:ext>
              </a:extLst>
            </p:cNvPr>
            <p:cNvCxnSpPr/>
            <p:nvPr/>
          </p:nvCxnSpPr>
          <p:spPr>
            <a:xfrm flipH="1">
              <a:off x="6561172" y="4639235"/>
              <a:ext cx="1473024" cy="194183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5" name="Rounded Rectangle 14">
            <a:extLst>
              <a:ext uri="{FF2B5EF4-FFF2-40B4-BE49-F238E27FC236}">
                <a16:creationId xmlns:a16="http://schemas.microsoft.com/office/drawing/2014/main" id="{7C8C3BC9-58F9-AE44-B062-EF2E170A7EA9}"/>
              </a:ext>
            </a:extLst>
          </p:cNvPr>
          <p:cNvSpPr/>
          <p:nvPr/>
        </p:nvSpPr>
        <p:spPr>
          <a:xfrm>
            <a:off x="1276874" y="5070698"/>
            <a:ext cx="2761726" cy="1078930"/>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Sure (open the window), does this feel better?</a:t>
            </a:r>
          </a:p>
        </p:txBody>
      </p:sp>
    </p:spTree>
    <p:extLst>
      <p:ext uri="{BB962C8B-B14F-4D97-AF65-F5344CB8AC3E}">
        <p14:creationId xmlns:p14="http://schemas.microsoft.com/office/powerpoint/2010/main" val="2545877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1" grpId="0" animBg="1"/>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Staff</a:t>
            </a:r>
          </a:p>
        </p:txBody>
      </p:sp>
      <p:sp>
        <p:nvSpPr>
          <p:cNvPr id="3" name="Content Placeholder 2"/>
          <p:cNvSpPr>
            <a:spLocks noGrp="1"/>
          </p:cNvSpPr>
          <p:nvPr>
            <p:ph idx="1"/>
          </p:nvPr>
        </p:nvSpPr>
        <p:spPr/>
        <p:txBody>
          <a:bodyPr>
            <a:normAutofit lnSpcReduction="10000"/>
          </a:bodyPr>
          <a:lstStyle/>
          <a:p>
            <a:r>
              <a:rPr lang="en-US" dirty="0"/>
              <a:t>Instructor: Nanyun (Violet) Peng</a:t>
            </a:r>
          </a:p>
          <a:p>
            <a:pPr lvl="1"/>
            <a:r>
              <a:rPr lang="en-US" sz="2000" dirty="0"/>
              <a:t>Email: </a:t>
            </a:r>
            <a:r>
              <a:rPr lang="en-US" sz="2000" dirty="0">
                <a:hlinkClick r:id="rId2"/>
              </a:rPr>
              <a:t>violetpeng@cs.ucla.edu</a:t>
            </a:r>
            <a:r>
              <a:rPr lang="en-US" sz="2000" dirty="0"/>
              <a:t> </a:t>
            </a:r>
          </a:p>
          <a:p>
            <a:pPr lvl="1"/>
            <a:r>
              <a:rPr lang="en-US" sz="2000" dirty="0"/>
              <a:t>Office hour: 12pm – 1pm, Monday at </a:t>
            </a:r>
            <a:r>
              <a:rPr lang="en-US" sz="2000" dirty="0" err="1"/>
              <a:t>Eng</a:t>
            </a:r>
            <a:r>
              <a:rPr lang="en-US" sz="2000" dirty="0"/>
              <a:t> VI 397A; or zoom: </a:t>
            </a:r>
            <a:r>
              <a:rPr lang="en-US" sz="2000" dirty="0">
                <a:hlinkClick r:id="rId3"/>
              </a:rPr>
              <a:t>link</a:t>
            </a:r>
            <a:r>
              <a:rPr lang="en-US" sz="2000" dirty="0"/>
              <a:t>.</a:t>
            </a:r>
            <a:endParaRPr lang="en-US" dirty="0"/>
          </a:p>
          <a:p>
            <a:r>
              <a:rPr lang="en-US" dirty="0"/>
              <a:t>TAs:</a:t>
            </a:r>
          </a:p>
          <a:p>
            <a:pPr lvl="1"/>
            <a:r>
              <a:rPr lang="en-US" dirty="0"/>
              <a:t>Christina Chance</a:t>
            </a:r>
          </a:p>
          <a:p>
            <a:pPr lvl="2"/>
            <a:r>
              <a:rPr lang="en-US" dirty="0"/>
              <a:t>Email: </a:t>
            </a:r>
            <a:r>
              <a:rPr lang="en-US" dirty="0">
                <a:hlinkClick r:id="rId4"/>
              </a:rPr>
              <a:t>cchance@cs.ucla.edu</a:t>
            </a:r>
            <a:endParaRPr lang="en-US" dirty="0"/>
          </a:p>
          <a:p>
            <a:pPr lvl="1"/>
            <a:r>
              <a:rPr lang="en-US" dirty="0"/>
              <a:t>Po-</a:t>
            </a:r>
            <a:r>
              <a:rPr lang="en-US" dirty="0" err="1"/>
              <a:t>Nien</a:t>
            </a:r>
            <a:r>
              <a:rPr lang="en-US" dirty="0"/>
              <a:t> Kung </a:t>
            </a:r>
          </a:p>
          <a:p>
            <a:pPr lvl="2"/>
            <a:r>
              <a:rPr lang="en-US" dirty="0"/>
              <a:t>Email: </a:t>
            </a:r>
            <a:r>
              <a:rPr lang="en-US" dirty="0">
                <a:hlinkClick r:id="rId5"/>
              </a:rPr>
              <a:t>ponienkung@cs.ucla.edu</a:t>
            </a:r>
            <a:endParaRPr lang="en-US" dirty="0"/>
          </a:p>
          <a:p>
            <a:pPr lvl="1"/>
            <a:r>
              <a:rPr lang="en-US" dirty="0"/>
              <a:t>Elaine </a:t>
            </a:r>
            <a:r>
              <a:rPr lang="en-US" dirty="0" err="1"/>
              <a:t>Yixin</a:t>
            </a:r>
            <a:r>
              <a:rPr lang="en-US" dirty="0"/>
              <a:t> Wan </a:t>
            </a:r>
          </a:p>
          <a:p>
            <a:pPr lvl="2"/>
            <a:r>
              <a:rPr lang="en-US" dirty="0"/>
              <a:t>Email: </a:t>
            </a:r>
            <a:r>
              <a:rPr lang="en-US" dirty="0">
                <a:hlinkClick r:id="rId6"/>
              </a:rPr>
              <a:t>elaine1wan@g.ucla.edu</a:t>
            </a:r>
            <a:r>
              <a:rPr lang="en-US" dirty="0"/>
              <a:t> </a:t>
            </a:r>
          </a:p>
          <a:p>
            <a:pPr lvl="1"/>
            <a:r>
              <a:rPr lang="en-US" dirty="0">
                <a:sym typeface="Calibri"/>
              </a:rPr>
              <a:t>Rohan Wadhawan (half TA)</a:t>
            </a:r>
          </a:p>
          <a:p>
            <a:pPr lvl="2">
              <a:lnSpc>
                <a:spcPct val="100000"/>
              </a:lnSpc>
            </a:pPr>
            <a:r>
              <a:rPr lang="en-US" dirty="0"/>
              <a:t>Email: </a:t>
            </a:r>
            <a:r>
              <a:rPr lang="en-US" dirty="0">
                <a:hlinkClick r:id="rId7"/>
              </a:rPr>
              <a:t>rwadhawan7@g.ucla.edu</a:t>
            </a:r>
            <a:endParaRPr lang="en-US" dirty="0"/>
          </a:p>
        </p:txBody>
      </p:sp>
      <p:sp>
        <p:nvSpPr>
          <p:cNvPr id="5" name="Slide Number Placeholder 4">
            <a:extLst>
              <a:ext uri="{FF2B5EF4-FFF2-40B4-BE49-F238E27FC236}">
                <a16:creationId xmlns:a16="http://schemas.microsoft.com/office/drawing/2014/main" id="{76624773-63C9-8942-8D6C-0B5CA5D74C17}"/>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3</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115019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Questions about Intro?</a:t>
            </a:r>
          </a:p>
        </p:txBody>
      </p:sp>
      <p:sp>
        <p:nvSpPr>
          <p:cNvPr id="3" name="Subtitle 2"/>
          <p:cNvSpPr>
            <a:spLocks noGrp="1"/>
          </p:cNvSpPr>
          <p:nvPr>
            <p:ph type="subTitle" idx="1"/>
          </p:nvPr>
        </p:nvSpPr>
        <p:spPr/>
        <p:txBody>
          <a:bodyPr/>
          <a:lstStyle/>
          <a:p>
            <a:r>
              <a:rPr lang="en-US" dirty="0"/>
              <a:t>Next is Boring Course Information That Is Very Important</a:t>
            </a:r>
          </a:p>
        </p:txBody>
      </p:sp>
    </p:spTree>
    <p:extLst>
      <p:ext uri="{BB962C8B-B14F-4D97-AF65-F5344CB8AC3E}">
        <p14:creationId xmlns:p14="http://schemas.microsoft.com/office/powerpoint/2010/main" val="5032802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9CC39-6441-0A40-A1C5-FAEF9C222C69}"/>
              </a:ext>
            </a:extLst>
          </p:cNvPr>
          <p:cNvSpPr>
            <a:spLocks noGrp="1"/>
          </p:cNvSpPr>
          <p:nvPr>
            <p:ph type="title"/>
          </p:nvPr>
        </p:nvSpPr>
        <p:spPr/>
        <p:txBody>
          <a:bodyPr/>
          <a:lstStyle/>
          <a:p>
            <a:r>
              <a:rPr lang="en-US" dirty="0"/>
              <a:t>Why You May </a:t>
            </a:r>
            <a:r>
              <a:rPr lang="en-US" u="sng" dirty="0"/>
              <a:t>Not</a:t>
            </a:r>
            <a:r>
              <a:rPr lang="en-US" dirty="0"/>
              <a:t> Want To Take This Course</a:t>
            </a:r>
          </a:p>
        </p:txBody>
      </p:sp>
      <p:sp>
        <p:nvSpPr>
          <p:cNvPr id="3" name="Content Placeholder 2">
            <a:extLst>
              <a:ext uri="{FF2B5EF4-FFF2-40B4-BE49-F238E27FC236}">
                <a16:creationId xmlns:a16="http://schemas.microsoft.com/office/drawing/2014/main" id="{6AA03FCF-3066-674F-A1DE-0864E3C29E78}"/>
              </a:ext>
            </a:extLst>
          </p:cNvPr>
          <p:cNvSpPr>
            <a:spLocks noGrp="1"/>
          </p:cNvSpPr>
          <p:nvPr>
            <p:ph idx="1"/>
          </p:nvPr>
        </p:nvSpPr>
        <p:spPr>
          <a:xfrm>
            <a:off x="838200" y="1828800"/>
            <a:ext cx="10515600" cy="4348163"/>
          </a:xfrm>
        </p:spPr>
        <p:txBody>
          <a:bodyPr>
            <a:normAutofit/>
          </a:bodyPr>
          <a:lstStyle/>
          <a:p>
            <a:r>
              <a:rPr lang="en-US" dirty="0"/>
              <a:t>It's not an easy course</a:t>
            </a:r>
          </a:p>
          <a:p>
            <a:pPr lvl="1"/>
            <a:r>
              <a:rPr lang="en-US" dirty="0"/>
              <a:t>Requires basic knowledge of probability, statistics, linear algebra, machine learning, and programming (python)</a:t>
            </a:r>
          </a:p>
          <a:p>
            <a:pPr lvl="1"/>
            <a:r>
              <a:rPr lang="en-US" dirty="0"/>
              <a:t>Need to learn new deep learning frameworks (</a:t>
            </a:r>
            <a:r>
              <a:rPr lang="en-US" dirty="0" err="1"/>
              <a:t>PyTorch</a:t>
            </a:r>
            <a:r>
              <a:rPr lang="en-US" dirty="0"/>
              <a:t>) outside the lecture</a:t>
            </a:r>
          </a:p>
          <a:p>
            <a:pPr lvl="1"/>
            <a:r>
              <a:rPr lang="en-US" dirty="0"/>
              <a:t>We have a research/exploration oriented project</a:t>
            </a:r>
          </a:p>
          <a:p>
            <a:pPr lvl="1"/>
            <a:r>
              <a:rPr lang="en-US" dirty="0"/>
              <a:t>The exam questions will require original thought, not just memorization</a:t>
            </a:r>
          </a:p>
          <a:p>
            <a:pPr lvl="1"/>
            <a:r>
              <a:rPr lang="en-US" dirty="0"/>
              <a:t>If we discover you have cheated, you'll probably get a C- or worse in the course</a:t>
            </a:r>
          </a:p>
          <a:p>
            <a:r>
              <a:rPr lang="en-US" dirty="0"/>
              <a:t>If you "need" a particular grade in the course, see me </a:t>
            </a:r>
            <a:r>
              <a:rPr lang="en-US" u="sng" dirty="0"/>
              <a:t>now</a:t>
            </a:r>
            <a:r>
              <a:rPr lang="en-US" dirty="0"/>
              <a:t> so you can be advised about how realistic your request is.</a:t>
            </a:r>
          </a:p>
          <a:p>
            <a:pPr marL="0" indent="0">
              <a:buNone/>
            </a:pPr>
            <a:endParaRPr lang="en-US" dirty="0"/>
          </a:p>
          <a:p>
            <a:pPr lvl="1"/>
            <a:endParaRPr lang="en-US" dirty="0"/>
          </a:p>
          <a:p>
            <a:endParaRPr lang="en-US" dirty="0"/>
          </a:p>
        </p:txBody>
      </p:sp>
    </p:spTree>
    <p:extLst>
      <p:ext uri="{BB962C8B-B14F-4D97-AF65-F5344CB8AC3E}">
        <p14:creationId xmlns:p14="http://schemas.microsoft.com/office/powerpoint/2010/main" val="2509351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Cheating</a:t>
            </a:r>
          </a:p>
        </p:txBody>
      </p:sp>
      <p:sp>
        <p:nvSpPr>
          <p:cNvPr id="3" name="Content Placeholder 2"/>
          <p:cNvSpPr>
            <a:spLocks noGrp="1"/>
          </p:cNvSpPr>
          <p:nvPr>
            <p:ph idx="1"/>
          </p:nvPr>
        </p:nvSpPr>
        <p:spPr/>
        <p:txBody>
          <a:bodyPr>
            <a:normAutofit fontScale="92500" lnSpcReduction="20000"/>
          </a:bodyPr>
          <a:lstStyle/>
          <a:p>
            <a:r>
              <a:rPr lang="en-US" dirty="0"/>
              <a:t>You MAY</a:t>
            </a:r>
          </a:p>
          <a:p>
            <a:pPr lvl="1"/>
            <a:r>
              <a:rPr lang="en-US" dirty="0"/>
              <a:t>talk with other students, friends, or others about your homework assignments </a:t>
            </a:r>
            <a:r>
              <a:rPr lang="en-US" i="1" u="sng" dirty="0"/>
              <a:t>IF</a:t>
            </a:r>
            <a:r>
              <a:rPr lang="en-US" dirty="0"/>
              <a:t> you acknowledge such discussion in your submission</a:t>
            </a:r>
          </a:p>
          <a:p>
            <a:pPr lvl="1"/>
            <a:r>
              <a:rPr lang="en-US" dirty="0"/>
              <a:t>ask questions about the homework and subject material in the forums</a:t>
            </a:r>
          </a:p>
          <a:p>
            <a:r>
              <a:rPr lang="en-US" dirty="0"/>
              <a:t>You MAY NOT</a:t>
            </a:r>
          </a:p>
          <a:p>
            <a:pPr lvl="1"/>
            <a:r>
              <a:rPr lang="en-US" dirty="0"/>
              <a:t>copy code or answers from any source including friends, homework/test services, NLP or other software libraries. This includes making slight changes to previously written code</a:t>
            </a:r>
          </a:p>
          <a:p>
            <a:pPr lvl="1"/>
            <a:r>
              <a:rPr lang="en-US" dirty="0"/>
              <a:t>Find solutions to these problems online</a:t>
            </a:r>
          </a:p>
          <a:p>
            <a:pPr lvl="1"/>
            <a:r>
              <a:rPr lang="en-US" dirty="0"/>
              <a:t>Share solutions to these problems online</a:t>
            </a:r>
          </a:p>
          <a:p>
            <a:pPr lvl="1"/>
            <a:r>
              <a:rPr lang="en-US" dirty="0"/>
              <a:t>hack the scoring servers</a:t>
            </a:r>
          </a:p>
          <a:p>
            <a:pPr lvl="1"/>
            <a:r>
              <a:rPr lang="en-US" i="1" u="sng" dirty="0"/>
              <a:t>allow your code to be copied, even if unintentionally</a:t>
            </a:r>
          </a:p>
          <a:p>
            <a:pPr lvl="1"/>
            <a:r>
              <a:rPr lang="en-US" dirty="0"/>
              <a:t>attempt to communicate with or read from any other person or device while taking exams</a:t>
            </a:r>
          </a:p>
        </p:txBody>
      </p:sp>
    </p:spTree>
    <p:extLst>
      <p:ext uri="{BB962C8B-B14F-4D97-AF65-F5344CB8AC3E}">
        <p14:creationId xmlns:p14="http://schemas.microsoft.com/office/powerpoint/2010/main" val="2638605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Cheating</a:t>
            </a:r>
          </a:p>
        </p:txBody>
      </p:sp>
      <p:sp>
        <p:nvSpPr>
          <p:cNvPr id="3" name="Content Placeholder 2"/>
          <p:cNvSpPr>
            <a:spLocks noGrp="1"/>
          </p:cNvSpPr>
          <p:nvPr>
            <p:ph idx="1"/>
          </p:nvPr>
        </p:nvSpPr>
        <p:spPr/>
        <p:txBody>
          <a:bodyPr>
            <a:normAutofit/>
          </a:bodyPr>
          <a:lstStyle/>
          <a:p>
            <a:r>
              <a:rPr lang="en-US" dirty="0"/>
              <a:t>Suspected cheats (</a:t>
            </a:r>
            <a:r>
              <a:rPr lang="en-US" i="1" u="sng" dirty="0"/>
              <a:t>including those who were plagiarized from)</a:t>
            </a:r>
            <a:r>
              <a:rPr lang="en-US" dirty="0"/>
              <a:t> will be reported to the University. Punishment includes but is not limited to:</a:t>
            </a:r>
          </a:p>
          <a:p>
            <a:pPr lvl="1"/>
            <a:r>
              <a:rPr lang="en-US" dirty="0"/>
              <a:t>Zero on assignment, exam, or class</a:t>
            </a:r>
          </a:p>
          <a:p>
            <a:pPr lvl="1"/>
            <a:r>
              <a:rPr lang="en-US" dirty="0"/>
              <a:t>Loss of career services privileges</a:t>
            </a:r>
          </a:p>
          <a:p>
            <a:pPr lvl="1"/>
            <a:r>
              <a:rPr lang="en-US" dirty="0"/>
              <a:t>Loss of CPT rights</a:t>
            </a:r>
          </a:p>
        </p:txBody>
      </p:sp>
    </p:spTree>
    <p:extLst>
      <p:ext uri="{BB962C8B-B14F-4D97-AF65-F5344CB8AC3E}">
        <p14:creationId xmlns:p14="http://schemas.microsoft.com/office/powerpoint/2010/main" val="2018705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A38C2-4ED3-A047-ABE5-DF52C3D6E178}"/>
              </a:ext>
            </a:extLst>
          </p:cNvPr>
          <p:cNvSpPr>
            <a:spLocks noGrp="1"/>
          </p:cNvSpPr>
          <p:nvPr>
            <p:ph type="title"/>
          </p:nvPr>
        </p:nvSpPr>
        <p:spPr/>
        <p:txBody>
          <a:bodyPr/>
          <a:lstStyle/>
          <a:p>
            <a:r>
              <a:rPr lang="en-US" dirty="0"/>
              <a:t>How we catch cheatings? Turnitin!</a:t>
            </a:r>
          </a:p>
        </p:txBody>
      </p:sp>
      <p:pic>
        <p:nvPicPr>
          <p:cNvPr id="3076" name="Picture 4">
            <a:extLst>
              <a:ext uri="{FF2B5EF4-FFF2-40B4-BE49-F238E27FC236}">
                <a16:creationId xmlns:a16="http://schemas.microsoft.com/office/drawing/2014/main" id="{0B500B21-D288-D0EE-4B17-5690FD21E45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606075" y="1546242"/>
            <a:ext cx="8685407" cy="5170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84081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Support</a:t>
            </a:r>
          </a:p>
        </p:txBody>
      </p:sp>
      <p:sp>
        <p:nvSpPr>
          <p:cNvPr id="3" name="Content Placeholder 2"/>
          <p:cNvSpPr>
            <a:spLocks noGrp="1"/>
          </p:cNvSpPr>
          <p:nvPr>
            <p:ph idx="1"/>
          </p:nvPr>
        </p:nvSpPr>
        <p:spPr>
          <a:xfrm>
            <a:off x="838200" y="1438835"/>
            <a:ext cx="10515600" cy="4738128"/>
          </a:xfrm>
        </p:spPr>
        <p:txBody>
          <a:bodyPr>
            <a:normAutofit lnSpcReduction="10000"/>
          </a:bodyPr>
          <a:lstStyle/>
          <a:p>
            <a:r>
              <a:rPr lang="en-US" dirty="0"/>
              <a:t>Piazza Discussion Forums</a:t>
            </a:r>
          </a:p>
          <a:p>
            <a:pPr lvl="1"/>
            <a:r>
              <a:rPr lang="en-US" dirty="0"/>
              <a:t>Signup at </a:t>
            </a:r>
            <a:r>
              <a:rPr lang="en-US" b="0" i="0" dirty="0">
                <a:effectLst/>
                <a:latin typeface="Times"/>
                <a:hlinkClick r:id="rId3"/>
              </a:rPr>
              <a:t>https://piazza.com/ucla/spring2024/cs263 </a:t>
            </a:r>
            <a:r>
              <a:rPr lang="en-US" b="0" i="0" dirty="0">
                <a:effectLst/>
                <a:latin typeface="Times"/>
              </a:rPr>
              <a:t>access code: miyipf86d0e</a:t>
            </a:r>
          </a:p>
          <a:p>
            <a:pPr lvl="1"/>
            <a:r>
              <a:rPr lang="en-US" dirty="0"/>
              <a:t>TAs and Instructor will monitor regularly, answer questions, engage in discussion</a:t>
            </a:r>
          </a:p>
          <a:p>
            <a:pPr lvl="1"/>
            <a:r>
              <a:rPr lang="en-US" dirty="0"/>
              <a:t>You should answer each others' questions and help your fellow students out!</a:t>
            </a:r>
          </a:p>
          <a:p>
            <a:pPr lvl="1"/>
            <a:r>
              <a:rPr lang="en-US" dirty="0"/>
              <a:t>Outstanding student contributors will receive </a:t>
            </a:r>
            <a:r>
              <a:rPr lang="en-US" sz="2800" b="1" dirty="0"/>
              <a:t>a grade bump-up</a:t>
            </a:r>
            <a:r>
              <a:rPr lang="en-US" dirty="0"/>
              <a:t> as extra credit (e.g. B+ to A-, A- to A)</a:t>
            </a:r>
          </a:p>
          <a:p>
            <a:r>
              <a:rPr lang="en-US" dirty="0" err="1"/>
              <a:t>BruinLearn</a:t>
            </a:r>
            <a:r>
              <a:rPr lang="en-US" dirty="0"/>
              <a:t> </a:t>
            </a:r>
          </a:p>
          <a:p>
            <a:pPr lvl="1"/>
            <a:r>
              <a:rPr lang="en-US" dirty="0"/>
              <a:t>Location of homework assignment pdfs</a:t>
            </a:r>
          </a:p>
          <a:p>
            <a:pPr lvl="1"/>
            <a:r>
              <a:rPr lang="en-US" dirty="0"/>
              <a:t>Ultimately, location of grades</a:t>
            </a:r>
          </a:p>
          <a:p>
            <a:r>
              <a:rPr lang="en-US" dirty="0" err="1"/>
              <a:t>BruinLearn</a:t>
            </a:r>
            <a:r>
              <a:rPr lang="en-US" dirty="0"/>
              <a:t> </a:t>
            </a:r>
            <a:r>
              <a:rPr lang="en-US" dirty="0">
                <a:sym typeface="Wingdings" pitchFamily="2" charset="2"/>
              </a:rPr>
              <a:t> </a:t>
            </a:r>
            <a:r>
              <a:rPr lang="en-US" dirty="0" err="1"/>
              <a:t>Gradescope</a:t>
            </a:r>
            <a:endParaRPr lang="en-US" dirty="0"/>
          </a:p>
          <a:p>
            <a:pPr lvl="1"/>
            <a:r>
              <a:rPr lang="en-US" dirty="0"/>
              <a:t>Homework written submission and graded exam review</a:t>
            </a:r>
          </a:p>
        </p:txBody>
      </p:sp>
    </p:spTree>
    <p:extLst>
      <p:ext uri="{BB962C8B-B14F-4D97-AF65-F5344CB8AC3E}">
        <p14:creationId xmlns:p14="http://schemas.microsoft.com/office/powerpoint/2010/main" val="616245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Syllabus and Schedule</a:t>
            </a:r>
          </a:p>
        </p:txBody>
      </p:sp>
      <p:sp>
        <p:nvSpPr>
          <p:cNvPr id="3" name="Content Placeholder 2"/>
          <p:cNvSpPr>
            <a:spLocks noGrp="1"/>
          </p:cNvSpPr>
          <p:nvPr>
            <p:ph idx="1"/>
          </p:nvPr>
        </p:nvSpPr>
        <p:spPr/>
        <p:txBody>
          <a:bodyPr>
            <a:normAutofit fontScale="85000" lnSpcReduction="20000"/>
          </a:bodyPr>
          <a:lstStyle/>
          <a:p>
            <a:r>
              <a:rPr lang="en-US" dirty="0">
                <a:hlinkClick r:id="rId2"/>
              </a:rPr>
              <a:t>https://vnpeng.net/cs263_sp24.html</a:t>
            </a:r>
            <a:r>
              <a:rPr lang="en-US" dirty="0"/>
              <a:t> (bookmark this page!)</a:t>
            </a:r>
          </a:p>
          <a:p>
            <a:pPr lvl="1"/>
            <a:r>
              <a:rPr lang="en-US" dirty="0"/>
              <a:t>Schedule will probably change depending on our speed; check back frequently!</a:t>
            </a:r>
          </a:p>
          <a:p>
            <a:r>
              <a:rPr lang="en-US" dirty="0"/>
              <a:t>Textbook: </a:t>
            </a:r>
            <a:r>
              <a:rPr lang="en-US" dirty="0" err="1"/>
              <a:t>Jurafsky</a:t>
            </a:r>
            <a:r>
              <a:rPr lang="en-US" dirty="0"/>
              <a:t> and Martin, </a:t>
            </a:r>
            <a:r>
              <a:rPr lang="en-US" i="1" dirty="0"/>
              <a:t>Speech and Language Processing</a:t>
            </a:r>
            <a:r>
              <a:rPr lang="en-US" dirty="0"/>
              <a:t> 3</a:t>
            </a:r>
            <a:r>
              <a:rPr lang="en-US" baseline="30000" dirty="0"/>
              <a:t>rd</a:t>
            </a:r>
            <a:r>
              <a:rPr lang="en-US" dirty="0"/>
              <a:t> edition: </a:t>
            </a:r>
            <a:r>
              <a:rPr lang="en-US" dirty="0">
                <a:hlinkClick r:id="rId3"/>
              </a:rPr>
              <a:t>https://web.stanford.edu/~jurafsky/slp3/</a:t>
            </a:r>
            <a:endParaRPr lang="en-US" dirty="0"/>
          </a:p>
          <a:p>
            <a:r>
              <a:rPr lang="en-US" dirty="0"/>
              <a:t>Additional “textbook” material: </a:t>
            </a:r>
          </a:p>
          <a:p>
            <a:pPr lvl="1"/>
            <a:r>
              <a:rPr lang="en-US" dirty="0"/>
              <a:t>Jacob Eisenstein, </a:t>
            </a:r>
            <a:r>
              <a:rPr lang="en-US" i="1" dirty="0"/>
              <a:t>Introduction to Natural Language Processing</a:t>
            </a:r>
            <a:r>
              <a:rPr lang="en-US" dirty="0"/>
              <a:t> (</a:t>
            </a:r>
            <a:r>
              <a:rPr lang="en-US" dirty="0">
                <a:hlinkClick r:id="rId4"/>
              </a:rPr>
              <a:t>https://cseweb.ucsd.edu/~nnakashole/teaching/eisenstein-nov18.pdf</a:t>
            </a:r>
            <a:r>
              <a:rPr lang="en-US" dirty="0"/>
              <a:t>)</a:t>
            </a:r>
          </a:p>
          <a:p>
            <a:pPr lvl="1"/>
            <a:r>
              <a:rPr lang="en-US" dirty="0"/>
              <a:t>Yoav Goldberg, </a:t>
            </a:r>
            <a:r>
              <a:rPr lang="en-US" i="1" dirty="0"/>
              <a:t>Neural Network Methods for Natural Language Processing </a:t>
            </a:r>
            <a:r>
              <a:rPr lang="en-US" dirty="0"/>
              <a:t>(</a:t>
            </a:r>
            <a:r>
              <a:rPr lang="en-US" dirty="0">
                <a:hlinkClick r:id="rId5"/>
              </a:rPr>
              <a:t>https://tinyurl.com/3jfn8vpk</a:t>
            </a:r>
            <a:r>
              <a:rPr lang="en-US" dirty="0"/>
              <a:t>)</a:t>
            </a:r>
          </a:p>
          <a:p>
            <a:r>
              <a:rPr lang="en-US" dirty="0"/>
              <a:t>If you have specific issues preventing you from attending the class, email/see me immediately</a:t>
            </a:r>
          </a:p>
          <a:p>
            <a:r>
              <a:rPr lang="en-US" dirty="0"/>
              <a:t>If you have medical/other accommodation needs email/see me ASAP (well before the midterm)</a:t>
            </a:r>
          </a:p>
        </p:txBody>
      </p:sp>
    </p:spTree>
    <p:extLst>
      <p:ext uri="{BB962C8B-B14F-4D97-AF65-F5344CB8AC3E}">
        <p14:creationId xmlns:p14="http://schemas.microsoft.com/office/powerpoint/2010/main" val="17244418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and Notes</a:t>
            </a:r>
          </a:p>
        </p:txBody>
      </p:sp>
      <p:sp>
        <p:nvSpPr>
          <p:cNvPr id="3" name="Content Placeholder 2"/>
          <p:cNvSpPr>
            <a:spLocks noGrp="1"/>
          </p:cNvSpPr>
          <p:nvPr>
            <p:ph idx="1"/>
          </p:nvPr>
        </p:nvSpPr>
        <p:spPr/>
        <p:txBody>
          <a:bodyPr>
            <a:normAutofit/>
          </a:bodyPr>
          <a:lstStyle/>
          <a:p>
            <a:r>
              <a:rPr lang="en-US" dirty="0"/>
              <a:t>You don't have to come to class if you don't want to/can't</a:t>
            </a:r>
          </a:p>
          <a:p>
            <a:r>
              <a:rPr lang="en-US" dirty="0"/>
              <a:t>However, in-person participation is highly recommended, and</a:t>
            </a:r>
          </a:p>
          <a:p>
            <a:pPr lvl="1"/>
            <a:r>
              <a:rPr lang="en-US" altLang="zh-TW" dirty="0"/>
              <a:t>We have 5% participation grade</a:t>
            </a:r>
            <a:endParaRPr lang="en-US" dirty="0"/>
          </a:p>
          <a:p>
            <a:pPr lvl="1"/>
            <a:r>
              <a:rPr lang="en-US" dirty="0"/>
              <a:t>We have very generous policy for active participation with possibility to receive a grade bump</a:t>
            </a:r>
          </a:p>
          <a:p>
            <a:r>
              <a:rPr lang="en-US" dirty="0"/>
              <a:t>Slides will be posted before class (but they might be updated) on </a:t>
            </a:r>
            <a:r>
              <a:rPr lang="en-US" dirty="0" err="1"/>
              <a:t>bruinlearn</a:t>
            </a:r>
            <a:r>
              <a:rPr lang="en-US" dirty="0"/>
              <a:t>.</a:t>
            </a:r>
          </a:p>
          <a:p>
            <a:pPr marL="0" indent="0">
              <a:buNone/>
            </a:pPr>
            <a:endParaRPr lang="en-US" dirty="0"/>
          </a:p>
          <a:p>
            <a:pPr lvl="1"/>
            <a:endParaRPr lang="en-US" dirty="0"/>
          </a:p>
        </p:txBody>
      </p:sp>
    </p:spTree>
    <p:extLst>
      <p:ext uri="{BB962C8B-B14F-4D97-AF65-F5344CB8AC3E}">
        <p14:creationId xmlns:p14="http://schemas.microsoft.com/office/powerpoint/2010/main" val="3855313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Prerequisites</a:t>
            </a:r>
          </a:p>
        </p:txBody>
      </p:sp>
      <p:sp>
        <p:nvSpPr>
          <p:cNvPr id="3" name="Content Placeholder 2"/>
          <p:cNvSpPr>
            <a:spLocks noGrp="1"/>
          </p:cNvSpPr>
          <p:nvPr>
            <p:ph idx="1"/>
          </p:nvPr>
        </p:nvSpPr>
        <p:spPr/>
        <p:txBody>
          <a:bodyPr/>
          <a:lstStyle/>
          <a:p>
            <a:r>
              <a:rPr lang="en-US" dirty="0"/>
              <a:t>The course materials target CS graduate students.</a:t>
            </a:r>
          </a:p>
          <a:p>
            <a:r>
              <a:rPr lang="en-US" dirty="0"/>
              <a:t>I expect you to program at the level of a CS undergrad senior or better</a:t>
            </a:r>
          </a:p>
          <a:p>
            <a:r>
              <a:rPr lang="en-US" dirty="0"/>
              <a:t>Most of the coding assignments will be in Python</a:t>
            </a:r>
          </a:p>
          <a:p>
            <a:r>
              <a:rPr lang="en-US" dirty="0"/>
              <a:t>I expect you to know or is comfortable learning </a:t>
            </a:r>
            <a:r>
              <a:rPr lang="en-US" dirty="0" err="1"/>
              <a:t>PyTorch</a:t>
            </a:r>
            <a:r>
              <a:rPr lang="en-US" dirty="0"/>
              <a:t>, which is a deep learning framework based on Python</a:t>
            </a:r>
          </a:p>
          <a:p>
            <a:r>
              <a:rPr lang="en-US" dirty="0"/>
              <a:t>There will be </a:t>
            </a:r>
            <a:r>
              <a:rPr lang="en-US" b="1" dirty="0">
                <a:solidFill>
                  <a:srgbClr val="0070C0"/>
                </a:solidFill>
              </a:rPr>
              <a:t>basic probability, statistics, linear algebra, and machine learning (CM146 or equivalent)</a:t>
            </a:r>
            <a:r>
              <a:rPr lang="en-US" dirty="0"/>
              <a:t>, which will be reviewed as needed</a:t>
            </a:r>
          </a:p>
        </p:txBody>
      </p:sp>
    </p:spTree>
    <p:extLst>
      <p:ext uri="{BB962C8B-B14F-4D97-AF65-F5344CB8AC3E}">
        <p14:creationId xmlns:p14="http://schemas.microsoft.com/office/powerpoint/2010/main" val="11213091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Content Placeholder 2"/>
          <p:cNvSpPr>
            <a:spLocks noGrp="1"/>
          </p:cNvSpPr>
          <p:nvPr>
            <p:ph idx="1"/>
          </p:nvPr>
        </p:nvSpPr>
        <p:spPr/>
        <p:txBody>
          <a:bodyPr>
            <a:normAutofit/>
          </a:bodyPr>
          <a:lstStyle/>
          <a:p>
            <a:r>
              <a:rPr lang="en-US" dirty="0"/>
              <a:t>Two research-oriented homework </a:t>
            </a:r>
          </a:p>
          <a:p>
            <a:pPr lvl="1"/>
            <a:r>
              <a:rPr lang="en-US" dirty="0"/>
              <a:t>they do not overlap (i.e. you will not receive hw2 before hw1 is due). </a:t>
            </a:r>
          </a:p>
          <a:p>
            <a:pPr lvl="1"/>
            <a:r>
              <a:rPr lang="en-US"/>
              <a:t>20% </a:t>
            </a:r>
            <a:r>
              <a:rPr lang="en-US" dirty="0"/>
              <a:t>of your grade.</a:t>
            </a:r>
          </a:p>
          <a:p>
            <a:r>
              <a:rPr lang="en-US" dirty="0"/>
              <a:t>One quarter-long open-ended research project </a:t>
            </a:r>
          </a:p>
          <a:p>
            <a:r>
              <a:rPr lang="en-US" dirty="0"/>
              <a:t>You can have 2 late days total over the whole course (including for the course project)...</a:t>
            </a:r>
          </a:p>
          <a:p>
            <a:pPr lvl="1"/>
            <a:r>
              <a:rPr lang="en-US" dirty="0"/>
              <a:t>...but no more than 1 per assignment</a:t>
            </a:r>
          </a:p>
          <a:p>
            <a:r>
              <a:rPr lang="en-US" dirty="0"/>
              <a:t>Late homework thereafter are penalized by 50% for the next 24 hours, then not accepted</a:t>
            </a:r>
          </a:p>
          <a:p>
            <a:endParaRPr lang="en-US" dirty="0"/>
          </a:p>
        </p:txBody>
      </p:sp>
    </p:spTree>
    <p:extLst>
      <p:ext uri="{BB962C8B-B14F-4D97-AF65-F5344CB8AC3E}">
        <p14:creationId xmlns:p14="http://schemas.microsoft.com/office/powerpoint/2010/main" val="767607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CFF4A-D11D-3C4E-BCC3-50F1EA94EF20}"/>
              </a:ext>
            </a:extLst>
          </p:cNvPr>
          <p:cNvSpPr>
            <a:spLocks noGrp="1"/>
          </p:cNvSpPr>
          <p:nvPr>
            <p:ph type="title"/>
          </p:nvPr>
        </p:nvSpPr>
        <p:spPr/>
        <p:txBody>
          <a:bodyPr/>
          <a:lstStyle/>
          <a:p>
            <a:r>
              <a:rPr lang="en-US" dirty="0"/>
              <a:t>Who you are?</a:t>
            </a:r>
          </a:p>
        </p:txBody>
      </p:sp>
      <p:sp>
        <p:nvSpPr>
          <p:cNvPr id="3" name="Content Placeholder 2">
            <a:extLst>
              <a:ext uri="{FF2B5EF4-FFF2-40B4-BE49-F238E27FC236}">
                <a16:creationId xmlns:a16="http://schemas.microsoft.com/office/drawing/2014/main" id="{DFCE9E0C-E490-3A49-A6B1-CA09277083A5}"/>
              </a:ext>
            </a:extLst>
          </p:cNvPr>
          <p:cNvSpPr>
            <a:spLocks noGrp="1"/>
          </p:cNvSpPr>
          <p:nvPr>
            <p:ph idx="1"/>
          </p:nvPr>
        </p:nvSpPr>
        <p:spPr>
          <a:xfrm>
            <a:off x="772886" y="1838688"/>
            <a:ext cx="10515600" cy="4351338"/>
          </a:xfrm>
        </p:spPr>
        <p:txBody>
          <a:bodyPr/>
          <a:lstStyle/>
          <a:p>
            <a:r>
              <a:rPr lang="en-US" dirty="0"/>
              <a:t>Department</a:t>
            </a:r>
          </a:p>
          <a:p>
            <a:r>
              <a:rPr lang="en-US" dirty="0"/>
              <a:t>Stage</a:t>
            </a:r>
          </a:p>
          <a:p>
            <a:r>
              <a:rPr lang="en-US" dirty="0"/>
              <a:t>Goal (why are you here)</a:t>
            </a:r>
          </a:p>
          <a:p>
            <a:r>
              <a:rPr lang="en-US" dirty="0"/>
              <a:t>What have you heard about NLP?</a:t>
            </a:r>
          </a:p>
        </p:txBody>
      </p:sp>
      <p:sp>
        <p:nvSpPr>
          <p:cNvPr id="4" name="Slide Number Placeholder 4">
            <a:extLst>
              <a:ext uri="{FF2B5EF4-FFF2-40B4-BE49-F238E27FC236}">
                <a16:creationId xmlns:a16="http://schemas.microsoft.com/office/drawing/2014/main" id="{6C6ABAAC-EAA2-FD44-B465-BB9CC29FD0B0}"/>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4</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204872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124DA-7314-9E4B-AD40-29B504F03961}"/>
              </a:ext>
            </a:extLst>
          </p:cNvPr>
          <p:cNvSpPr>
            <a:spLocks noGrp="1"/>
          </p:cNvSpPr>
          <p:nvPr>
            <p:ph type="title"/>
          </p:nvPr>
        </p:nvSpPr>
        <p:spPr/>
        <p:txBody>
          <a:bodyPr/>
          <a:lstStyle/>
          <a:p>
            <a:r>
              <a:rPr lang="en-US" dirty="0"/>
              <a:t>Project</a:t>
            </a:r>
          </a:p>
        </p:txBody>
      </p:sp>
      <p:sp>
        <p:nvSpPr>
          <p:cNvPr id="3" name="Content Placeholder 2">
            <a:extLst>
              <a:ext uri="{FF2B5EF4-FFF2-40B4-BE49-F238E27FC236}">
                <a16:creationId xmlns:a16="http://schemas.microsoft.com/office/drawing/2014/main" id="{9BABF33B-DE29-A947-988C-19CF4C4EA0F9}"/>
              </a:ext>
            </a:extLst>
          </p:cNvPr>
          <p:cNvSpPr>
            <a:spLocks noGrp="1"/>
          </p:cNvSpPr>
          <p:nvPr>
            <p:ph idx="1"/>
          </p:nvPr>
        </p:nvSpPr>
        <p:spPr/>
        <p:txBody>
          <a:bodyPr>
            <a:normAutofit/>
          </a:bodyPr>
          <a:lstStyle/>
          <a:p>
            <a:r>
              <a:rPr lang="en-US" dirty="0"/>
              <a:t>There will be an open-ended research project!</a:t>
            </a:r>
          </a:p>
          <a:p>
            <a:pPr lvl="1"/>
            <a:r>
              <a:rPr lang="en-US" dirty="0"/>
              <a:t>Get a team (up to 4) – everyone gets the same grade – if the peer feedback come back without complaints.</a:t>
            </a:r>
          </a:p>
          <a:p>
            <a:pPr lvl="1"/>
            <a:r>
              <a:rPr lang="en-US" dirty="0"/>
              <a:t>The project is open-ended to let you experience “doing research”</a:t>
            </a:r>
          </a:p>
          <a:p>
            <a:pPr lvl="1"/>
            <a:r>
              <a:rPr lang="en-US" dirty="0"/>
              <a:t>Friday’s TA session will be mostly devoted for this + some exam preparation</a:t>
            </a:r>
          </a:p>
          <a:p>
            <a:r>
              <a:rPr lang="en-US" altLang="zh-TW" dirty="0"/>
              <a:t>Several milestones:</a:t>
            </a:r>
          </a:p>
          <a:p>
            <a:pPr lvl="1"/>
            <a:r>
              <a:rPr lang="en-US" altLang="zh-TW" dirty="0"/>
              <a:t>teaming, midterm, final reports, final presentation, and peer</a:t>
            </a:r>
            <a:r>
              <a:rPr lang="zh-TW" altLang="en-US" dirty="0"/>
              <a:t> </a:t>
            </a:r>
            <a:r>
              <a:rPr lang="en-US" altLang="zh-TW" dirty="0"/>
              <a:t>feedback</a:t>
            </a:r>
            <a:r>
              <a:rPr lang="zh-TW" altLang="en-US" dirty="0"/>
              <a:t> </a:t>
            </a:r>
            <a:endParaRPr lang="en-US" dirty="0"/>
          </a:p>
          <a:p>
            <a:r>
              <a:rPr lang="en-US" dirty="0"/>
              <a:t>Consists </a:t>
            </a:r>
            <a:r>
              <a:rPr lang="en-US"/>
              <a:t>of 25% </a:t>
            </a:r>
            <a:r>
              <a:rPr lang="en-US" dirty="0"/>
              <a:t>of the grade! </a:t>
            </a:r>
          </a:p>
          <a:p>
            <a:pPr lvl="1"/>
            <a:r>
              <a:rPr lang="en-US" dirty="0"/>
              <a:t>We will have peer review for the final report and presentation </a:t>
            </a:r>
          </a:p>
          <a:p>
            <a:pPr lvl="1"/>
            <a:r>
              <a:rPr lang="en-US" dirty="0"/>
              <a:t>I</a:t>
            </a:r>
            <a:r>
              <a:rPr lang="en-US" altLang="zh-TW" dirty="0"/>
              <a:t>nstructors</a:t>
            </a:r>
            <a:r>
              <a:rPr lang="zh-TW" altLang="en-US" dirty="0"/>
              <a:t> </a:t>
            </a:r>
            <a:r>
              <a:rPr lang="en-US" altLang="zh-TW" dirty="0"/>
              <a:t>will</a:t>
            </a:r>
            <a:r>
              <a:rPr lang="zh-TW" altLang="en-US" dirty="0"/>
              <a:t> </a:t>
            </a:r>
            <a:r>
              <a:rPr lang="en-US" altLang="zh-TW" dirty="0"/>
              <a:t>give</a:t>
            </a:r>
            <a:r>
              <a:rPr lang="zh-TW" altLang="en-US" dirty="0"/>
              <a:t> </a:t>
            </a:r>
            <a:r>
              <a:rPr lang="en-US" altLang="zh-TW" dirty="0"/>
              <a:t>the</a:t>
            </a:r>
            <a:r>
              <a:rPr lang="zh-TW" altLang="en-US" dirty="0"/>
              <a:t> </a:t>
            </a:r>
            <a:r>
              <a:rPr lang="en-US" altLang="zh-TW" dirty="0"/>
              <a:t>final</a:t>
            </a:r>
            <a:r>
              <a:rPr lang="zh-TW" altLang="en-US" dirty="0"/>
              <a:t> </a:t>
            </a:r>
            <a:r>
              <a:rPr lang="en-US" altLang="zh-TW" dirty="0"/>
              <a:t>grade</a:t>
            </a:r>
            <a:endParaRPr lang="en-US" dirty="0"/>
          </a:p>
        </p:txBody>
      </p:sp>
    </p:spTree>
    <p:extLst>
      <p:ext uri="{BB962C8B-B14F-4D97-AF65-F5344CB8AC3E}">
        <p14:creationId xmlns:p14="http://schemas.microsoft.com/office/powerpoint/2010/main" val="37393620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Exams</a:t>
            </a:r>
          </a:p>
        </p:txBody>
      </p:sp>
      <p:sp>
        <p:nvSpPr>
          <p:cNvPr id="3" name="Content Placeholder 2"/>
          <p:cNvSpPr>
            <a:spLocks noGrp="1"/>
          </p:cNvSpPr>
          <p:nvPr>
            <p:ph idx="1"/>
          </p:nvPr>
        </p:nvSpPr>
        <p:spPr/>
        <p:txBody>
          <a:bodyPr>
            <a:normAutofit/>
          </a:bodyPr>
          <a:lstStyle/>
          <a:p>
            <a:r>
              <a:rPr lang="en-US" dirty="0"/>
              <a:t>Two in-class exams: </a:t>
            </a:r>
          </a:p>
          <a:p>
            <a:pPr lvl="1"/>
            <a:r>
              <a:rPr lang="en-US" dirty="0"/>
              <a:t>Wednesdays, 4/17 and 5/8, in class, 25% of the grade  </a:t>
            </a:r>
          </a:p>
          <a:p>
            <a:pPr lvl="1"/>
            <a:r>
              <a:rPr lang="en-US" dirty="0"/>
              <a:t>short answers, multiple choice, some derivations, some pencil &amp; paper calculations</a:t>
            </a:r>
          </a:p>
          <a:p>
            <a:pPr lvl="1"/>
            <a:r>
              <a:rPr lang="en-US" dirty="0"/>
              <a:t>one single-sided page of notes allowed</a:t>
            </a:r>
          </a:p>
          <a:p>
            <a:r>
              <a:rPr lang="en-US" dirty="0"/>
              <a:t>Final exam: </a:t>
            </a:r>
          </a:p>
          <a:p>
            <a:pPr lvl="1"/>
            <a:r>
              <a:rPr lang="en-US" dirty="0"/>
              <a:t>6/11, 8:00am-11:00am, location TBD, 25% of the grade </a:t>
            </a:r>
            <a:endParaRPr lang="en-US" sz="2000" dirty="0"/>
          </a:p>
          <a:p>
            <a:pPr lvl="1"/>
            <a:r>
              <a:rPr lang="en-US" dirty="0"/>
              <a:t>cover the whole class </a:t>
            </a:r>
          </a:p>
          <a:p>
            <a:pPr lvl="1"/>
            <a:r>
              <a:rPr lang="en-US" dirty="0"/>
              <a:t>one double-sided page of notes allowed</a:t>
            </a:r>
          </a:p>
          <a:p>
            <a:pPr marL="0" indent="0">
              <a:buNone/>
            </a:pPr>
            <a:endParaRPr lang="en-US" dirty="0"/>
          </a:p>
        </p:txBody>
      </p:sp>
    </p:spTree>
    <p:extLst>
      <p:ext uri="{BB962C8B-B14F-4D97-AF65-F5344CB8AC3E}">
        <p14:creationId xmlns:p14="http://schemas.microsoft.com/office/powerpoint/2010/main" val="13211097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Extra Credit</a:t>
            </a:r>
          </a:p>
        </p:txBody>
      </p:sp>
      <p:sp>
        <p:nvSpPr>
          <p:cNvPr id="3" name="Content Placeholder 2"/>
          <p:cNvSpPr>
            <a:spLocks noGrp="1"/>
          </p:cNvSpPr>
          <p:nvPr>
            <p:ph idx="1"/>
          </p:nvPr>
        </p:nvSpPr>
        <p:spPr/>
        <p:txBody>
          <a:bodyPr/>
          <a:lstStyle/>
          <a:p>
            <a:r>
              <a:rPr lang="en-US" dirty="0"/>
              <a:t>Outstanding in-class participator and piazza contributors may have their grade bumped a category (e.g. B- to B, B+ to A-).</a:t>
            </a:r>
          </a:p>
          <a:p>
            <a:r>
              <a:rPr lang="en-US" dirty="0"/>
              <a:t>The number of and determination of such contributors is up to the staff and is not eligible for regrade.</a:t>
            </a:r>
          </a:p>
        </p:txBody>
      </p:sp>
    </p:spTree>
    <p:extLst>
      <p:ext uri="{BB962C8B-B14F-4D97-AF65-F5344CB8AC3E}">
        <p14:creationId xmlns:p14="http://schemas.microsoft.com/office/powerpoint/2010/main" val="17174264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Grading/Regrading Policy</a:t>
            </a:r>
          </a:p>
        </p:txBody>
      </p:sp>
      <p:sp>
        <p:nvSpPr>
          <p:cNvPr id="3" name="Content Placeholder 2"/>
          <p:cNvSpPr>
            <a:spLocks noGrp="1"/>
          </p:cNvSpPr>
          <p:nvPr>
            <p:ph idx="1"/>
          </p:nvPr>
        </p:nvSpPr>
        <p:spPr>
          <a:xfrm>
            <a:off x="838200" y="1825625"/>
            <a:ext cx="10515600" cy="3713784"/>
          </a:xfrm>
        </p:spPr>
        <p:txBody>
          <a:bodyPr/>
          <a:lstStyle/>
          <a:p>
            <a:pPr marL="0" indent="0">
              <a:buNone/>
            </a:pPr>
            <a:endParaRPr lang="en-US" dirty="0"/>
          </a:p>
          <a:p>
            <a:r>
              <a:rPr lang="en-US" dirty="0"/>
              <a:t>No changes are allowed to submitted homework (after the deadline)</a:t>
            </a:r>
          </a:p>
          <a:p>
            <a:r>
              <a:rPr lang="en-US" dirty="0"/>
              <a:t>If something is clearly wrong, you may request specific regrade of a specific question/part via a google form the TAs will send out.</a:t>
            </a:r>
          </a:p>
        </p:txBody>
      </p:sp>
    </p:spTree>
    <p:extLst>
      <p:ext uri="{BB962C8B-B14F-4D97-AF65-F5344CB8AC3E}">
        <p14:creationId xmlns:p14="http://schemas.microsoft.com/office/powerpoint/2010/main" val="3258578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Time...</a:t>
            </a:r>
          </a:p>
        </p:txBody>
      </p:sp>
      <p:sp>
        <p:nvSpPr>
          <p:cNvPr id="3" name="Content Placeholder 2"/>
          <p:cNvSpPr>
            <a:spLocks noGrp="1"/>
          </p:cNvSpPr>
          <p:nvPr>
            <p:ph idx="1"/>
          </p:nvPr>
        </p:nvSpPr>
        <p:spPr/>
        <p:txBody>
          <a:bodyPr/>
          <a:lstStyle/>
          <a:p>
            <a:r>
              <a:rPr lang="en-US" dirty="0"/>
              <a:t>Lexical Semantics</a:t>
            </a:r>
          </a:p>
          <a:p>
            <a:pPr lvl="1"/>
            <a:r>
              <a:rPr lang="en-US" dirty="0"/>
              <a:t>Distributional semantics theory</a:t>
            </a:r>
          </a:p>
          <a:p>
            <a:pPr lvl="1"/>
            <a:r>
              <a:rPr lang="en-US" dirty="0"/>
              <a:t>Word embeddings</a:t>
            </a:r>
          </a:p>
          <a:p>
            <a:pPr lvl="1"/>
            <a:r>
              <a:rPr lang="en-US" dirty="0"/>
              <a:t>Word2Vec</a:t>
            </a:r>
          </a:p>
          <a:p>
            <a:pPr marL="457200" lvl="1"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4462754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lecture</a:t>
            </a:r>
          </a:p>
        </p:txBody>
      </p:sp>
      <p:sp>
        <p:nvSpPr>
          <p:cNvPr id="3" name="Content Placeholder 2"/>
          <p:cNvSpPr>
            <a:spLocks noGrp="1"/>
          </p:cNvSpPr>
          <p:nvPr>
            <p:ph idx="1"/>
          </p:nvPr>
        </p:nvSpPr>
        <p:spPr/>
        <p:txBody>
          <a:bodyPr/>
          <a:lstStyle/>
          <a:p>
            <a:r>
              <a:rPr lang="en-US" dirty="0"/>
              <a:t>Course Overview</a:t>
            </a:r>
          </a:p>
          <a:p>
            <a:pPr lvl="1"/>
            <a:r>
              <a:rPr lang="en-US" dirty="0"/>
              <a:t>What is NLP</a:t>
            </a:r>
            <a:r>
              <a:rPr lang="en-US" altLang="zh-TW" dirty="0"/>
              <a:t>? Why it is important?</a:t>
            </a:r>
          </a:p>
          <a:p>
            <a:pPr lvl="1"/>
            <a:r>
              <a:rPr lang="en-US" altLang="zh-TW" dirty="0"/>
              <a:t>What will you learn from this course?</a:t>
            </a:r>
            <a:endParaRPr lang="en-US" altLang="zh-TW" dirty="0">
              <a:solidFill>
                <a:srgbClr val="0070C0"/>
              </a:solidFill>
            </a:endParaRPr>
          </a:p>
          <a:p>
            <a:r>
              <a:rPr lang="en-US" altLang="zh-TW" dirty="0"/>
              <a:t>What are the challenges?</a:t>
            </a:r>
          </a:p>
          <a:p>
            <a:r>
              <a:rPr lang="en-US" dirty="0"/>
              <a:t>Key NLP tasks</a:t>
            </a:r>
          </a:p>
          <a:p>
            <a:r>
              <a:rPr lang="en-US" dirty="0"/>
              <a:t>State-of-The-Art NLP models</a:t>
            </a:r>
          </a:p>
          <a:p>
            <a:pPr lvl="1"/>
            <a:endParaRPr lang="en-US" dirty="0"/>
          </a:p>
          <a:p>
            <a:r>
              <a:rPr lang="en-US" dirty="0">
                <a:solidFill>
                  <a:srgbClr val="0070C0"/>
                </a:solidFill>
              </a:rPr>
              <a:t>Course Information</a:t>
            </a:r>
            <a:endParaRPr lang="en-US" dirty="0"/>
          </a:p>
          <a:p>
            <a:endParaRPr lang="en-US" dirty="0"/>
          </a:p>
          <a:p>
            <a:pPr lvl="1"/>
            <a:endParaRPr lang="en-US" dirty="0"/>
          </a:p>
          <a:p>
            <a:pPr lvl="1"/>
            <a:endParaRPr lang="en-US" dirty="0"/>
          </a:p>
        </p:txBody>
      </p:sp>
      <p:sp>
        <p:nvSpPr>
          <p:cNvPr id="5" name="Slide Number Placeholder 4">
            <a:extLst>
              <a:ext uri="{FF2B5EF4-FFF2-40B4-BE49-F238E27FC236}">
                <a16:creationId xmlns:a16="http://schemas.microsoft.com/office/drawing/2014/main" id="{D4190EE5-782A-264C-89A5-8319C5181E1A}"/>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5</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4061780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NLP	</a:t>
            </a:r>
          </a:p>
        </p:txBody>
      </p:sp>
      <p:sp>
        <p:nvSpPr>
          <p:cNvPr id="3" name="Content Placeholder 2"/>
          <p:cNvSpPr>
            <a:spLocks noGrp="1"/>
          </p:cNvSpPr>
          <p:nvPr>
            <p:ph idx="1"/>
          </p:nvPr>
        </p:nvSpPr>
        <p:spPr/>
        <p:txBody>
          <a:bodyPr>
            <a:normAutofit/>
          </a:bodyPr>
          <a:lstStyle/>
          <a:p>
            <a:r>
              <a:rPr lang="en-US" b="1" dirty="0"/>
              <a:t>Wiki: Natural language processing</a:t>
            </a:r>
            <a:r>
              <a:rPr lang="en-US" dirty="0"/>
              <a:t> (</a:t>
            </a:r>
            <a:r>
              <a:rPr lang="en-US" b="1" dirty="0"/>
              <a:t>NLP</a:t>
            </a:r>
            <a:r>
              <a:rPr lang="en-US" dirty="0"/>
              <a:t>) is a field of computer science, artificial intelligence, and computational linguistics concerned with the interactions between computers and human (natural) languages.</a:t>
            </a:r>
          </a:p>
        </p:txBody>
      </p:sp>
      <p:pic>
        <p:nvPicPr>
          <p:cNvPr id="7" name="Picture 2" descr="https://media.licdn.com/mpr/mpr/AAEAAQAAAAAAAAA2AAAAJDRjOTkxNGEwLTRlYWQtNDg2MC05NGRkLTkzYTlhMDM2OTRmOQ.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4539" y="3830596"/>
            <a:ext cx="3762923" cy="2156403"/>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4">
            <a:extLst>
              <a:ext uri="{FF2B5EF4-FFF2-40B4-BE49-F238E27FC236}">
                <a16:creationId xmlns:a16="http://schemas.microsoft.com/office/drawing/2014/main" id="{56D9BE3E-E950-BF4A-BCE2-11C7844D4682}"/>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6</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2819772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Go beyond the keyword matching</a:t>
            </a:r>
            <a:endParaRPr lang="en-US" altLang="zh-TW" dirty="0"/>
          </a:p>
        </p:txBody>
      </p:sp>
      <p:sp>
        <p:nvSpPr>
          <p:cNvPr id="3" name="Content Placeholder 2"/>
          <p:cNvSpPr>
            <a:spLocks noGrp="1"/>
          </p:cNvSpPr>
          <p:nvPr>
            <p:ph idx="1"/>
          </p:nvPr>
        </p:nvSpPr>
        <p:spPr/>
        <p:txBody>
          <a:bodyPr/>
          <a:lstStyle/>
          <a:p>
            <a:endParaRPr lang="en-US" dirty="0"/>
          </a:p>
          <a:p>
            <a:endParaRPr lang="en-US" dirty="0"/>
          </a:p>
          <a:p>
            <a:pPr marL="0" indent="0">
              <a:buNone/>
            </a:pPr>
            <a:endParaRPr lang="en-US" dirty="0"/>
          </a:p>
          <a:p>
            <a:endParaRPr lang="en-US" sz="3200" dirty="0"/>
          </a:p>
          <a:p>
            <a:r>
              <a:rPr lang="en-US" altLang="zh-TW" dirty="0"/>
              <a:t>I</a:t>
            </a:r>
            <a:r>
              <a:rPr lang="en-US" dirty="0"/>
              <a:t>dentify the </a:t>
            </a:r>
            <a:r>
              <a:rPr lang="en-US" dirty="0">
                <a:solidFill>
                  <a:schemeClr val="accent1"/>
                </a:solidFill>
              </a:rPr>
              <a:t>structure</a:t>
            </a:r>
            <a:r>
              <a:rPr lang="en-US" dirty="0"/>
              <a:t> and </a:t>
            </a:r>
            <a:r>
              <a:rPr lang="en-US" dirty="0">
                <a:solidFill>
                  <a:schemeClr val="accent1"/>
                </a:solidFill>
              </a:rPr>
              <a:t>meaning</a:t>
            </a:r>
            <a:r>
              <a:rPr lang="en-US" dirty="0"/>
              <a:t> of </a:t>
            </a:r>
            <a:r>
              <a:rPr lang="en-US" dirty="0">
                <a:solidFill>
                  <a:schemeClr val="accent1"/>
                </a:solidFill>
              </a:rPr>
              <a:t>words</a:t>
            </a:r>
            <a:r>
              <a:rPr lang="en-US" dirty="0"/>
              <a:t>, </a:t>
            </a:r>
            <a:r>
              <a:rPr lang="en-US" dirty="0">
                <a:solidFill>
                  <a:schemeClr val="accent1"/>
                </a:solidFill>
              </a:rPr>
              <a:t>sentences</a:t>
            </a:r>
            <a:r>
              <a:rPr lang="en-US" dirty="0"/>
              <a:t>, </a:t>
            </a:r>
            <a:r>
              <a:rPr lang="en-US" dirty="0">
                <a:solidFill>
                  <a:schemeClr val="accent1"/>
                </a:solidFill>
              </a:rPr>
              <a:t>texts</a:t>
            </a:r>
            <a:r>
              <a:rPr lang="en-US" dirty="0"/>
              <a:t> and </a:t>
            </a:r>
            <a:r>
              <a:rPr lang="en-US" dirty="0">
                <a:solidFill>
                  <a:schemeClr val="accent1"/>
                </a:solidFill>
              </a:rPr>
              <a:t>conversations</a:t>
            </a:r>
          </a:p>
          <a:p>
            <a:r>
              <a:rPr lang="en-US" dirty="0">
                <a:solidFill>
                  <a:schemeClr val="accent1"/>
                </a:solidFill>
              </a:rPr>
              <a:t>Deep </a:t>
            </a:r>
            <a:r>
              <a:rPr lang="en-US" dirty="0"/>
              <a:t>understanding of </a:t>
            </a:r>
            <a:r>
              <a:rPr lang="en-US" dirty="0">
                <a:solidFill>
                  <a:schemeClr val="accent1"/>
                </a:solidFill>
              </a:rPr>
              <a:t>broad</a:t>
            </a:r>
            <a:r>
              <a:rPr lang="en-US" dirty="0"/>
              <a:t> language</a:t>
            </a:r>
          </a:p>
          <a:p>
            <a:r>
              <a:rPr lang="en-US" dirty="0"/>
              <a:t>NLP is all around us</a:t>
            </a:r>
          </a:p>
        </p:txBody>
      </p:sp>
      <p:pic>
        <p:nvPicPr>
          <p:cNvPr id="6" name="Picture 5"/>
          <p:cNvPicPr>
            <a:picLocks noChangeAspect="1"/>
          </p:cNvPicPr>
          <p:nvPr/>
        </p:nvPicPr>
        <p:blipFill>
          <a:blip r:embed="rId2"/>
          <a:stretch>
            <a:fillRect/>
          </a:stretch>
        </p:blipFill>
        <p:spPr>
          <a:xfrm>
            <a:off x="2241428" y="1217776"/>
            <a:ext cx="7398777" cy="2332733"/>
          </a:xfrm>
          <a:prstGeom prst="rect">
            <a:avLst/>
          </a:prstGeom>
        </p:spPr>
      </p:pic>
      <p:sp>
        <p:nvSpPr>
          <p:cNvPr id="8" name="Slide Number Placeholder 4">
            <a:extLst>
              <a:ext uri="{FF2B5EF4-FFF2-40B4-BE49-F238E27FC236}">
                <a16:creationId xmlns:a16="http://schemas.microsoft.com/office/drawing/2014/main" id="{D8DE5271-07D0-3A4C-BBE1-CFE5CF671668}"/>
              </a:ext>
            </a:extLst>
          </p:cNvPr>
          <p:cNvSpPr txBox="1">
            <a:spLocks/>
          </p:cNvSpPr>
          <p:nvPr/>
        </p:nvSpPr>
        <p:spPr>
          <a:xfrm>
            <a:off x="4038600" y="6356350"/>
            <a:ext cx="4114800" cy="365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lstStyle>
            <a:defPPr>
              <a:defRPr lang="en-US"/>
            </a:defPPr>
            <a:lvl1pPr marL="0" algn="ctr" defTabSz="914400" rtl="0" eaLnBrk="1" latinLnBrk="0" hangingPunct="1">
              <a:spcBef>
                <a:spcPct val="20000"/>
              </a:spcBef>
              <a:buClr>
                <a:schemeClr val="tx2"/>
              </a:buClr>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Clr>
                <a:schemeClr val="tx2"/>
              </a:buClr>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Clr>
                <a:schemeClr val="tx2"/>
              </a:buClr>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Clr>
                <a:schemeClr val="tx2"/>
              </a:buClr>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lr>
                <a:schemeClr val="tx2"/>
              </a:buClr>
              <a:buChar char="•"/>
              <a:defRPr sz="2000" kern="1200">
                <a:solidFill>
                  <a:schemeClr val="tx1"/>
                </a:solidFill>
                <a:latin typeface="Times New Roman" panose="02020603050405020304" pitchFamily="18" charset="0"/>
                <a:ea typeface="+mn-ea"/>
                <a:cs typeface="+mn-cs"/>
              </a:defRPr>
            </a:lvl9pPr>
          </a:lstStyle>
          <a:p>
            <a:pPr>
              <a:spcBef>
                <a:spcPct val="0"/>
              </a:spcBef>
              <a:buClrTx/>
              <a:buFontTx/>
              <a:buNone/>
            </a:pPr>
            <a:fld id="{FE12A164-20B8-D24E-A8B4-E4DD204BE1F8}" type="slidenum">
              <a:rPr lang="en-US" altLang="en-US" sz="1400" smtClean="0">
                <a:latin typeface="Arial" panose="020B0604020202020204" pitchFamily="34" charset="0"/>
              </a:rPr>
              <a:pPr>
                <a:spcBef>
                  <a:spcPct val="0"/>
                </a:spcBef>
                <a:buClrTx/>
                <a:buFontTx/>
                <a:buNone/>
              </a:pPr>
              <a:t>7</a:t>
            </a:fld>
            <a:endParaRPr lang="en-US" altLang="en-US" sz="1400" dirty="0">
              <a:latin typeface="Arial" panose="020B0604020202020204" pitchFamily="34" charset="0"/>
            </a:endParaRPr>
          </a:p>
        </p:txBody>
      </p:sp>
    </p:spTree>
    <p:extLst>
      <p:ext uri="{BB962C8B-B14F-4D97-AF65-F5344CB8AC3E}">
        <p14:creationId xmlns:p14="http://schemas.microsoft.com/office/powerpoint/2010/main" val="714521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NLP is a pretty old topic!</a:t>
            </a:r>
          </a:p>
        </p:txBody>
      </p:sp>
      <p:pic>
        <p:nvPicPr>
          <p:cNvPr id="5" name="Picture 4"/>
          <p:cNvPicPr>
            <a:picLocks noChangeAspect="1"/>
          </p:cNvPicPr>
          <p:nvPr/>
        </p:nvPicPr>
        <p:blipFill>
          <a:blip r:embed="rId2"/>
          <a:stretch>
            <a:fillRect/>
          </a:stretch>
        </p:blipFill>
        <p:spPr>
          <a:xfrm>
            <a:off x="423746" y="1526476"/>
            <a:ext cx="7555726" cy="4980735"/>
          </a:xfrm>
          <a:prstGeom prst="rect">
            <a:avLst/>
          </a:prstGeom>
        </p:spPr>
      </p:pic>
      <p:pic>
        <p:nvPicPr>
          <p:cNvPr id="8" name="Picture 7"/>
          <p:cNvPicPr>
            <a:picLocks noChangeAspect="1"/>
          </p:cNvPicPr>
          <p:nvPr/>
        </p:nvPicPr>
        <p:blipFill>
          <a:blip r:embed="rId3"/>
          <a:stretch>
            <a:fillRect/>
          </a:stretch>
        </p:blipFill>
        <p:spPr>
          <a:xfrm>
            <a:off x="8880021" y="1905619"/>
            <a:ext cx="2473779" cy="1673924"/>
          </a:xfrm>
          <a:prstGeom prst="rect">
            <a:avLst/>
          </a:prstGeom>
        </p:spPr>
      </p:pic>
      <p:sp>
        <p:nvSpPr>
          <p:cNvPr id="9" name="TextBox 8"/>
          <p:cNvSpPr txBox="1"/>
          <p:nvPr/>
        </p:nvSpPr>
        <p:spPr>
          <a:xfrm>
            <a:off x="8493724" y="4586655"/>
            <a:ext cx="2615716" cy="461665"/>
          </a:xfrm>
          <a:prstGeom prst="rect">
            <a:avLst/>
          </a:prstGeom>
          <a:noFill/>
        </p:spPr>
        <p:txBody>
          <a:bodyPr wrap="none" rtlCol="0">
            <a:spAutoFit/>
          </a:bodyPr>
          <a:lstStyle/>
          <a:p>
            <a:r>
              <a:rPr lang="en-US" sz="2400" dirty="0"/>
              <a:t>ACL founded : 1962</a:t>
            </a:r>
          </a:p>
        </p:txBody>
      </p:sp>
      <p:sp>
        <p:nvSpPr>
          <p:cNvPr id="4" name="Rectangle 3">
            <a:extLst>
              <a:ext uri="{FF2B5EF4-FFF2-40B4-BE49-F238E27FC236}">
                <a16:creationId xmlns:a16="http://schemas.microsoft.com/office/drawing/2014/main" id="{7C1EC60A-D543-AB40-A279-36985DE3D992}"/>
              </a:ext>
            </a:extLst>
          </p:cNvPr>
          <p:cNvSpPr/>
          <p:nvPr/>
        </p:nvSpPr>
        <p:spPr>
          <a:xfrm>
            <a:off x="6017622" y="4958970"/>
            <a:ext cx="914400" cy="2832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rPr>
              <a:t>1900s</a:t>
            </a:r>
          </a:p>
        </p:txBody>
      </p:sp>
    </p:spTree>
    <p:extLst>
      <p:ext uri="{BB962C8B-B14F-4D97-AF65-F5344CB8AC3E}">
        <p14:creationId xmlns:p14="http://schemas.microsoft.com/office/powerpoint/2010/main" val="17323792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339264" y="2721114"/>
            <a:ext cx="3819752" cy="707886"/>
          </a:xfrm>
          <a:prstGeom prst="rect">
            <a:avLst/>
          </a:prstGeom>
          <a:noFill/>
        </p:spPr>
        <p:txBody>
          <a:bodyPr wrap="square" rtlCol="0">
            <a:spAutoFit/>
          </a:bodyPr>
          <a:lstStyle/>
          <a:p>
            <a:r>
              <a:rPr lang="en-US" sz="4000" dirty="0"/>
              <a:t>Launched 2006</a:t>
            </a:r>
          </a:p>
        </p:txBody>
      </p:sp>
      <p:sp>
        <p:nvSpPr>
          <p:cNvPr id="4" name="TextBox 3"/>
          <p:cNvSpPr txBox="1"/>
          <p:nvPr/>
        </p:nvSpPr>
        <p:spPr>
          <a:xfrm>
            <a:off x="8339264" y="3513281"/>
            <a:ext cx="2508325" cy="707886"/>
          </a:xfrm>
          <a:prstGeom prst="rect">
            <a:avLst/>
          </a:prstGeom>
          <a:noFill/>
        </p:spPr>
        <p:txBody>
          <a:bodyPr wrap="square" rtlCol="0">
            <a:spAutoFit/>
          </a:bodyPr>
          <a:lstStyle/>
          <a:p>
            <a:r>
              <a:rPr lang="en-US" sz="4000"/>
              <a:t>App 2011</a:t>
            </a:r>
            <a:endParaRPr lang="en-US" sz="4000" dirty="0"/>
          </a:p>
        </p:txBody>
      </p:sp>
      <p:sp>
        <p:nvSpPr>
          <p:cNvPr id="5" name="TextBox 4"/>
          <p:cNvSpPr txBox="1"/>
          <p:nvPr/>
        </p:nvSpPr>
        <p:spPr>
          <a:xfrm>
            <a:off x="8339264" y="4282500"/>
            <a:ext cx="3819752" cy="707886"/>
          </a:xfrm>
          <a:prstGeom prst="rect">
            <a:avLst/>
          </a:prstGeom>
          <a:noFill/>
        </p:spPr>
        <p:txBody>
          <a:bodyPr wrap="square" rtlCol="0">
            <a:spAutoFit/>
          </a:bodyPr>
          <a:lstStyle/>
          <a:p>
            <a:r>
              <a:rPr lang="en-US" sz="4000" dirty="0" err="1"/>
              <a:t>WordLens</a:t>
            </a:r>
            <a:r>
              <a:rPr lang="en-US" sz="4000" dirty="0"/>
              <a:t> 2015</a:t>
            </a:r>
          </a:p>
        </p:txBody>
      </p:sp>
      <p:pic>
        <p:nvPicPr>
          <p:cNvPr id="6" name="Picture 5"/>
          <p:cNvPicPr>
            <a:picLocks noChangeAspect="1"/>
          </p:cNvPicPr>
          <p:nvPr/>
        </p:nvPicPr>
        <p:blipFill>
          <a:blip r:embed="rId2"/>
          <a:stretch>
            <a:fillRect/>
          </a:stretch>
        </p:blipFill>
        <p:spPr>
          <a:xfrm>
            <a:off x="3701292" y="342570"/>
            <a:ext cx="5068460" cy="2342120"/>
          </a:xfrm>
          <a:prstGeom prst="rect">
            <a:avLst/>
          </a:prstGeom>
        </p:spPr>
      </p:pic>
      <p:pic>
        <p:nvPicPr>
          <p:cNvPr id="7" name="Picture 6">
            <a:extLst>
              <a:ext uri="{FF2B5EF4-FFF2-40B4-BE49-F238E27FC236}">
                <a16:creationId xmlns:a16="http://schemas.microsoft.com/office/drawing/2014/main" id="{328E5C4D-BBAF-3F4A-878C-5D1C7E35BC26}"/>
              </a:ext>
            </a:extLst>
          </p:cNvPr>
          <p:cNvPicPr>
            <a:picLocks noChangeAspect="1"/>
          </p:cNvPicPr>
          <p:nvPr/>
        </p:nvPicPr>
        <p:blipFill>
          <a:blip r:embed="rId3"/>
          <a:stretch>
            <a:fillRect/>
          </a:stretch>
        </p:blipFill>
        <p:spPr>
          <a:xfrm>
            <a:off x="766415" y="2586719"/>
            <a:ext cx="7147933" cy="4017890"/>
          </a:xfrm>
          <a:prstGeom prst="rect">
            <a:avLst/>
          </a:prstGeom>
        </p:spPr>
      </p:pic>
    </p:spTree>
    <p:extLst>
      <p:ext uri="{BB962C8B-B14F-4D97-AF65-F5344CB8AC3E}">
        <p14:creationId xmlns:p14="http://schemas.microsoft.com/office/powerpoint/2010/main" val="6210068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36734</TotalTime>
  <Words>2445</Words>
  <Application>Microsoft Macintosh PowerPoint</Application>
  <PresentationFormat>Widescreen</PresentationFormat>
  <Paragraphs>406</Paragraphs>
  <Slides>44</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Times</vt:lpstr>
      <vt:lpstr>Arial</vt:lpstr>
      <vt:lpstr>Arial</vt:lpstr>
      <vt:lpstr>Calibri</vt:lpstr>
      <vt:lpstr>Calibri Light</vt:lpstr>
      <vt:lpstr>Comic Sans MS</vt:lpstr>
      <vt:lpstr>Tahoma</vt:lpstr>
      <vt:lpstr>Times New Roman</vt:lpstr>
      <vt:lpstr>Office Theme</vt:lpstr>
      <vt:lpstr>Introduction to NLP</vt:lpstr>
      <vt:lpstr>Announcements</vt:lpstr>
      <vt:lpstr>Staff</vt:lpstr>
      <vt:lpstr>Who you are?</vt:lpstr>
      <vt:lpstr>This lecture</vt:lpstr>
      <vt:lpstr>What is NLP </vt:lpstr>
      <vt:lpstr>Go beyond the keyword matching</vt:lpstr>
      <vt:lpstr>NLP is a pretty old topic!</vt:lpstr>
      <vt:lpstr>PowerPoint Presentation</vt:lpstr>
      <vt:lpstr>Machine translation</vt:lpstr>
      <vt:lpstr>Question answering</vt:lpstr>
      <vt:lpstr>Sentiment/Opinion Analysis</vt:lpstr>
      <vt:lpstr>Text Classification </vt:lpstr>
      <vt:lpstr>Information Extraction </vt:lpstr>
      <vt:lpstr>Conversational Assistant Systems</vt:lpstr>
      <vt:lpstr>My Model Wrote A Sonnet For You!</vt:lpstr>
      <vt:lpstr>PowerPoint Presentation</vt:lpstr>
      <vt:lpstr>ChatGPT</vt:lpstr>
      <vt:lpstr>Goals of the course</vt:lpstr>
      <vt:lpstr>This lecture</vt:lpstr>
      <vt:lpstr>Ambiguity: Favorite Headlines</vt:lpstr>
      <vt:lpstr>Named Entity Recognition (NER) and Ambiguity</vt:lpstr>
      <vt:lpstr>Part-of-Speech (POS) Tagging and Ambiguity</vt:lpstr>
      <vt:lpstr>Syntactic Parsing and Ambiguity</vt:lpstr>
      <vt:lpstr>This lecture</vt:lpstr>
      <vt:lpstr>Levels of Language</vt:lpstr>
      <vt:lpstr>Levels of Language</vt:lpstr>
      <vt:lpstr>Levels of Language</vt:lpstr>
      <vt:lpstr>Levels of Language</vt:lpstr>
      <vt:lpstr>Questions about Intro?</vt:lpstr>
      <vt:lpstr>Why You May Not Want To Take This Course</vt:lpstr>
      <vt:lpstr>Cheating</vt:lpstr>
      <vt:lpstr>Cheating</vt:lpstr>
      <vt:lpstr>How we catch cheatings? Turnitin!</vt:lpstr>
      <vt:lpstr>Support</vt:lpstr>
      <vt:lpstr>Syllabus and Schedule</vt:lpstr>
      <vt:lpstr>Lecture and Notes</vt:lpstr>
      <vt:lpstr>Prerequisites</vt:lpstr>
      <vt:lpstr>Homework</vt:lpstr>
      <vt:lpstr>Project</vt:lpstr>
      <vt:lpstr>Exams</vt:lpstr>
      <vt:lpstr>Extra Credit</vt:lpstr>
      <vt:lpstr>Grading/Regrading Policy</vt:lpstr>
      <vt:lpstr>Next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 May</dc:creator>
  <cp:lastModifiedBy>Nanyun Peng</cp:lastModifiedBy>
  <cp:revision>284</cp:revision>
  <cp:lastPrinted>2017-08-25T12:16:51Z</cp:lastPrinted>
  <dcterms:created xsi:type="dcterms:W3CDTF">2017-08-17T22:41:19Z</dcterms:created>
  <dcterms:modified xsi:type="dcterms:W3CDTF">2024-04-03T00:18:48Z</dcterms:modified>
</cp:coreProperties>
</file>